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12"/>
  </p:notesMasterIdLst>
  <p:handoutMasterIdLst>
    <p:handoutMasterId r:id="rId13"/>
  </p:handoutMasterIdLst>
  <p:sldIdLst>
    <p:sldId id="415" r:id="rId2"/>
    <p:sldId id="426" r:id="rId3"/>
    <p:sldId id="256" r:id="rId4"/>
    <p:sldId id="412" r:id="rId5"/>
    <p:sldId id="414" r:id="rId6"/>
    <p:sldId id="407" r:id="rId7"/>
    <p:sldId id="395" r:id="rId8"/>
    <p:sldId id="427" r:id="rId9"/>
    <p:sldId id="428" r:id="rId10"/>
    <p:sldId id="419" r:id="rId11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5392" autoAdjust="0"/>
  </p:normalViewPr>
  <p:slideViewPr>
    <p:cSldViewPr>
      <p:cViewPr>
        <p:scale>
          <a:sx n="77" d="100"/>
          <a:sy n="77" d="100"/>
        </p:scale>
        <p:origin x="-132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039" cy="496586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613" y="0"/>
            <a:ext cx="2930039" cy="496586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20F5604-FAB7-434D-B328-F24EDE6EEDD7}" type="datetimeFigureOut">
              <a:rPr lang="tr-TR"/>
              <a:pPr>
                <a:defRPr/>
              </a:pPr>
              <a:t>6.11.2023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385"/>
            <a:ext cx="2930039" cy="496586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613" y="9444385"/>
            <a:ext cx="2930039" cy="496586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A57DB85-1D96-48D7-BD6F-BF2AC62D9B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61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039" cy="496586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613" y="0"/>
            <a:ext cx="2930039" cy="496586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fld id="{D508E5B9-C2BC-475F-BA13-8567AACCA139}" type="datetimeFigureOut">
              <a:rPr lang="tr-TR" smtClean="0"/>
              <a:pPr/>
              <a:t>6.11.2023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5815" y="4722192"/>
            <a:ext cx="5409535" cy="4473900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385"/>
            <a:ext cx="2930039" cy="496586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613" y="9444385"/>
            <a:ext cx="2930039" cy="496586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fld id="{7E702D09-9312-4FBC-8DFA-924A5446C8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36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02D09-9312-4FBC-8DFA-924A5446C810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266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38200" y="609601"/>
            <a:ext cx="7772400" cy="990600"/>
          </a:xfrm>
        </p:spPr>
        <p:txBody>
          <a:bodyPr/>
          <a:lstStyle/>
          <a:p>
            <a:pPr algn="ctr"/>
            <a:r>
              <a:rPr lang="tr-TR" dirty="0" smtClean="0"/>
              <a:t>AÇIKLAMA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1199704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200" dirty="0" smtClean="0"/>
              <a:t>Bu doküman; pratik bir şablon olarak isteyenlerin kullanması için hazırlanmıştır. Dosya hazırlanırken;</a:t>
            </a:r>
          </a:p>
          <a:p>
            <a:pPr marL="971550" lvl="1" indent="-514350" algn="l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800" dirty="0" smtClean="0"/>
              <a:t>Her bir etkinlik için 4’ten fazla fotoğrafa yer verilmemeli,</a:t>
            </a:r>
          </a:p>
          <a:p>
            <a:pPr marL="971550" lvl="1" indent="-514350" algn="l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800" dirty="0" smtClean="0"/>
              <a:t>Her bir etkinlik 3’ten fazla sayfada açıklanmamalı,</a:t>
            </a:r>
          </a:p>
          <a:p>
            <a:pPr marL="971550" lvl="1" indent="-514350" algn="l">
              <a:lnSpc>
                <a:spcPct val="150000"/>
              </a:lnSpc>
              <a:buFont typeface="Arial" pitchFamily="34" charset="0"/>
              <a:buChar char="•"/>
            </a:pPr>
            <a:r>
              <a:rPr lang="tr-TR" sz="1800" dirty="0" smtClean="0"/>
              <a:t>Etkinliklerle ilgili fotoğrafların orijinalleri ve hazırlanan bu dosya CD’ye alınmalı ve teslim edilmelidir.</a:t>
            </a:r>
            <a:endParaRPr lang="tr-TR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241305"/>
              </p:ext>
            </p:extLst>
          </p:nvPr>
        </p:nvGraphicFramePr>
        <p:xfrm>
          <a:off x="412824" y="1752600"/>
          <a:ext cx="8229600" cy="4766868"/>
        </p:xfrm>
        <a:graphic>
          <a:graphicData uri="http://schemas.openxmlformats.org/drawingml/2006/table">
            <a:tbl>
              <a:tblPr/>
              <a:tblGrid>
                <a:gridCol w="293420"/>
                <a:gridCol w="1100325"/>
                <a:gridCol w="896561"/>
                <a:gridCol w="815055"/>
                <a:gridCol w="898599"/>
                <a:gridCol w="203764"/>
                <a:gridCol w="288076"/>
                <a:gridCol w="944696"/>
                <a:gridCol w="1036504"/>
                <a:gridCol w="914400"/>
                <a:gridCol w="838200"/>
              </a:tblGrid>
              <a:tr h="190748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2023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83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2023 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9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540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4995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65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748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748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748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748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42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748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l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İLETİŞİM:</a:t>
                      </a:r>
                    </a:p>
                    <a:p>
                      <a:pPr algn="l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(CONTACT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YILINDA GERÇEKLEŞTİRİLMESİ PLANLANAN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838200"/>
            <a:ext cx="8229600" cy="5635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dirty="0" smtClean="0"/>
              <a:t>GENEL BİLGİ</a:t>
            </a:r>
            <a:br>
              <a:rPr lang="tr-TR" sz="3200" dirty="0" smtClean="0"/>
            </a:br>
            <a:endParaRPr lang="tr-TR" sz="2200" dirty="0" smtClean="0">
              <a:solidFill>
                <a:srgbClr val="FF0000"/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819400" y="4038600"/>
            <a:ext cx="4114800" cy="1200329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+mn-lt"/>
              </a:rPr>
              <a:t>Marina Fotoğrafı</a:t>
            </a:r>
          </a:p>
          <a:p>
            <a:pPr algn="ctr"/>
            <a:endParaRPr lang="tr-TR" sz="24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Başlık 2"/>
          <p:cNvSpPr>
            <a:spLocks noGrp="1"/>
          </p:cNvSpPr>
          <p:nvPr>
            <p:ph type="ctrTitle" idx="4294967295"/>
          </p:nvPr>
        </p:nvSpPr>
        <p:spPr>
          <a:xfrm>
            <a:off x="609600" y="2286000"/>
            <a:ext cx="7851775" cy="2286000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2023 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YILI </a:t>
            </a:r>
            <a:b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3600" dirty="0" smtClean="0">
                <a:solidFill>
                  <a:srgbClr val="0070C0"/>
                </a:solidFill>
              </a:rPr>
              <a:t>MAVİ BAYRAK </a:t>
            </a:r>
            <a:br>
              <a:rPr lang="tr-TR" sz="3600" dirty="0" smtClean="0">
                <a:solidFill>
                  <a:srgbClr val="0070C0"/>
                </a:solidFill>
              </a:rPr>
            </a:b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ÇEVRE EĞİTİMİ VE BİLİNÇLENDİRME ETKİNLİKLERİ DOSYASI</a:t>
            </a:r>
            <a:b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tr-TR" sz="3600" dirty="0" smtClean="0">
              <a:solidFill>
                <a:srgbClr val="002060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533400" y="5334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Marina adı ve logosu</a:t>
            </a:r>
            <a:endParaRPr lang="tr-TR" sz="2800" b="1" dirty="0">
              <a:solidFill>
                <a:srgbClr val="FF000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81000"/>
            <a:ext cx="1543734" cy="1393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09600" y="685800"/>
            <a:ext cx="8133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2023 </a:t>
            </a: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YILINDA GERÇEKLEŞTİRİLMİŞ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685800" y="1371600"/>
          <a:ext cx="7848597" cy="346347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81000"/>
                <a:gridCol w="1453421"/>
                <a:gridCol w="1289779"/>
                <a:gridCol w="4724397"/>
              </a:tblGrid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/>
                        <a:t>Etkinliğinin </a:t>
                      </a:r>
                      <a:r>
                        <a:rPr lang="tr-TR" sz="1400" dirty="0"/>
                        <a:t>adı</a:t>
                      </a:r>
                      <a:endParaRPr lang="tr-TR" sz="1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/>
                        <a:t>Tarih</a:t>
                      </a:r>
                      <a:endParaRPr lang="tr-TR" sz="1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/>
                        <a:t>Yapılan eğitim etkinliği ile ilgili kısa öz değerlendirme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/>
                        <a:t>(etkinliğe katılım nasıldı, katılımcıların görüşleri neler oldu, etkinlik faydalı oldu diyebilir misiniz gibi)</a:t>
                      </a:r>
                      <a:endParaRPr lang="tr-TR" sz="1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/>
                        <a:t>1</a:t>
                      </a:r>
                      <a:endParaRPr lang="tr-TR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/>
                        <a:t>2</a:t>
                      </a:r>
                      <a:endParaRPr lang="tr-TR" sz="140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Font typeface="+mj-lt"/>
                        <a:buNone/>
                        <a:defRPr/>
                      </a:pPr>
                      <a:endParaRPr lang="tr-T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/>
                        <a:t>3</a:t>
                      </a:r>
                      <a:endParaRPr lang="tr-TR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Font typeface="+mj-lt"/>
                        <a:buNone/>
                        <a:defRPr/>
                      </a:pPr>
                      <a:endParaRPr lang="tr-T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914400" y="685800"/>
            <a:ext cx="7233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ENVIRONMENTAL EDUCATION ACTIVITIES PERFORMED 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IN THE YEAR </a:t>
            </a: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2023</a:t>
            </a:r>
            <a:endParaRPr lang="tr-TR" sz="24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685800" y="1828800"/>
          <a:ext cx="7848597" cy="330612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1615"/>
                <a:gridCol w="1602806"/>
                <a:gridCol w="1061177"/>
                <a:gridCol w="4952999"/>
              </a:tblGrid>
              <a:tr h="601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/>
                        <a:t>Name of </a:t>
                      </a:r>
                      <a:r>
                        <a:rPr lang="tr-TR" sz="1400" dirty="0" err="1" smtClean="0"/>
                        <a:t>the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activity</a:t>
                      </a:r>
                      <a:endParaRPr lang="tr-TR" sz="1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err="1" smtClean="0"/>
                        <a:t>Date</a:t>
                      </a:r>
                      <a:endParaRPr lang="tr-TR" sz="1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err="1"/>
                        <a:t>Short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Assesment</a:t>
                      </a:r>
                      <a:r>
                        <a:rPr lang="tr-TR" sz="1400" dirty="0"/>
                        <a:t> of </a:t>
                      </a:r>
                      <a:r>
                        <a:rPr lang="tr-TR" sz="1400" dirty="0" err="1"/>
                        <a:t>the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activity</a:t>
                      </a:r>
                      <a:r>
                        <a:rPr lang="tr-TR" sz="1400" dirty="0"/>
                        <a:t> (</a:t>
                      </a:r>
                      <a:r>
                        <a:rPr lang="tr-TR" sz="1400" dirty="0" err="1"/>
                        <a:t>did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many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people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participate</a:t>
                      </a:r>
                      <a:r>
                        <a:rPr lang="tr-TR" sz="1400" dirty="0"/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err="1"/>
                        <a:t>what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was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the</a:t>
                      </a:r>
                      <a:r>
                        <a:rPr lang="tr-TR" sz="1400" dirty="0"/>
                        <a:t> </a:t>
                      </a:r>
                      <a:r>
                        <a:rPr lang="tr-TR" sz="1400" dirty="0" err="1"/>
                        <a:t>outcome</a:t>
                      </a:r>
                      <a:r>
                        <a:rPr lang="tr-TR" sz="1400" dirty="0"/>
                        <a:t>, </a:t>
                      </a:r>
                      <a:r>
                        <a:rPr lang="tr-TR" sz="1400" dirty="0" err="1"/>
                        <a:t>etc</a:t>
                      </a:r>
                      <a:r>
                        <a:rPr lang="tr-TR" sz="1400" dirty="0"/>
                        <a:t>).</a:t>
                      </a:r>
                      <a:endParaRPr lang="tr-TR" sz="1400" dirty="0">
                        <a:latin typeface="+mn-lt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/>
                        <a:t>1</a:t>
                      </a:r>
                      <a:endParaRPr lang="tr-TR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/>
                        <a:t>2</a:t>
                      </a:r>
                      <a:endParaRPr lang="tr-TR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/>
                        <a:t>3</a:t>
                      </a:r>
                      <a:endParaRPr lang="tr-TR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3400" y="1981200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2023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YILI</a:t>
            </a:r>
            <a:r>
              <a:rPr lang="tr-TR" sz="3600" b="1" dirty="0" smtClean="0">
                <a:latin typeface="+mn-lt"/>
              </a:rPr>
              <a:t/>
            </a:r>
            <a:br>
              <a:rPr lang="tr-TR" sz="3600" b="1" dirty="0" smtClean="0">
                <a:latin typeface="+mn-lt"/>
              </a:rPr>
            </a:br>
            <a:r>
              <a:rPr lang="tr-TR" sz="3600" b="1" dirty="0" smtClean="0">
                <a:latin typeface="+mn-lt"/>
              </a:rPr>
              <a:t> </a:t>
            </a:r>
            <a:r>
              <a:rPr lang="tr-TR" sz="3600" b="1" dirty="0" smtClean="0">
                <a:solidFill>
                  <a:srgbClr val="002060"/>
                </a:solidFill>
                <a:latin typeface="+mn-lt"/>
              </a:rPr>
              <a:t>MAVİ BAYRAK</a:t>
            </a:r>
            <a:br>
              <a:rPr lang="tr-TR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tr-TR" sz="3600" b="1" dirty="0" smtClean="0">
                <a:solidFill>
                  <a:srgbClr val="002060"/>
                </a:solidFill>
                <a:latin typeface="+mn-lt"/>
              </a:rPr>
              <a:t>ÇEVRE EĞİTİM ve BİLİNÇLENDİRME</a:t>
            </a:r>
            <a:br>
              <a:rPr lang="tr-TR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tr-TR" sz="3600" b="1" dirty="0" smtClean="0">
                <a:solidFill>
                  <a:srgbClr val="002060"/>
                </a:solidFill>
                <a:latin typeface="+mn-lt"/>
              </a:rPr>
              <a:t>ETKİNLİKLERİNİN AÇIKLAMASI VE</a:t>
            </a:r>
          </a:p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-BELGELER-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 Başlık"/>
          <p:cNvSpPr>
            <a:spLocks noGrp="1"/>
          </p:cNvSpPr>
          <p:nvPr>
            <p:ph type="subTitle" idx="4294967295"/>
          </p:nvPr>
        </p:nvSpPr>
        <p:spPr>
          <a:xfrm>
            <a:off x="457200" y="1219200"/>
            <a:ext cx="8229600" cy="2971800"/>
          </a:xfrm>
        </p:spPr>
        <p:txBody>
          <a:bodyPr>
            <a:noAutofit/>
          </a:bodyPr>
          <a:lstStyle/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r>
              <a:rPr lang="tr-TR" sz="2400" b="1" u="sng" dirty="0" smtClean="0">
                <a:solidFill>
                  <a:schemeClr val="tx1"/>
                </a:solidFill>
                <a:cs typeface="Arial" pitchFamily="34" charset="0"/>
              </a:rPr>
              <a:t>ETKİNLİK 1</a:t>
            </a:r>
            <a:endParaRPr lang="tr-TR" sz="2400" dirty="0" smtClean="0">
              <a:cs typeface="Arial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endParaRPr lang="tr-TR" sz="2000" dirty="0" smtClean="0">
              <a:solidFill>
                <a:schemeClr val="dk1"/>
              </a:solidFill>
              <a:cs typeface="Calibri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endParaRPr lang="tr-TR" sz="2000" dirty="0" smtClean="0">
              <a:solidFill>
                <a:schemeClr val="dk1"/>
              </a:solidFill>
              <a:cs typeface="Calibri" pitchFamily="34" charset="0"/>
            </a:endParaRPr>
          </a:p>
          <a:p>
            <a:pPr marL="342900" indent="-342900" eaLnBrk="0" hangingPunct="0">
              <a:buClr>
                <a:schemeClr val="tx1"/>
              </a:buClr>
              <a:buSzPct val="65000"/>
              <a:buNone/>
            </a:pPr>
            <a:r>
              <a:rPr lang="tr-TR" sz="2400" b="1" u="sng" dirty="0" smtClean="0">
                <a:cs typeface="Arial" pitchFamily="34" charset="0"/>
              </a:rPr>
              <a:t>ETKİNLİK TARİHİ</a:t>
            </a:r>
          </a:p>
          <a:p>
            <a:pPr marL="342900" indent="-342900" eaLnBrk="0" hangingPunct="0">
              <a:buClr>
                <a:schemeClr val="tx1"/>
              </a:buClr>
              <a:buSzPct val="65000"/>
              <a:buNone/>
            </a:pPr>
            <a:endParaRPr lang="tr-TR" sz="2000" dirty="0" smtClean="0">
              <a:cs typeface="Arial" pitchFamily="34" charset="0"/>
            </a:endParaRPr>
          </a:p>
          <a:p>
            <a:pPr marL="342900" indent="-342900" eaLnBrk="0" hangingPunct="0">
              <a:buClr>
                <a:schemeClr val="tx1"/>
              </a:buClr>
              <a:buSzPct val="65000"/>
              <a:buNone/>
            </a:pPr>
            <a:endParaRPr lang="tr-TR" sz="2000" dirty="0" smtClean="0">
              <a:cs typeface="Arial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r>
              <a:rPr lang="tr-TR" sz="2400" b="1" u="sng" dirty="0" smtClean="0">
                <a:solidFill>
                  <a:srgbClr val="000000"/>
                </a:solidFill>
                <a:cs typeface="Calibri" pitchFamily="34" charset="0"/>
              </a:rPr>
              <a:t>ETKİNLİĞE AKTİF OLARAK KATILANLAR</a:t>
            </a: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endParaRPr lang="tr-TR" sz="2000" dirty="0" smtClean="0">
              <a:solidFill>
                <a:srgbClr val="000000"/>
              </a:solidFill>
              <a:cs typeface="Calibri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endParaRPr lang="tr-TR" sz="2000" b="1" u="sng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r>
              <a:rPr lang="tr-TR" sz="2400" b="1" u="sng" dirty="0" smtClean="0">
                <a:solidFill>
                  <a:schemeClr val="tx1"/>
                </a:solidFill>
                <a:cs typeface="Arial" pitchFamily="34" charset="0"/>
              </a:rPr>
              <a:t>BELGELER</a:t>
            </a:r>
          </a:p>
          <a:p>
            <a:pPr marL="342900" indent="-342900" eaLnBrk="0" hangingPunct="0">
              <a:buClr>
                <a:schemeClr val="tx1"/>
              </a:buClr>
              <a:buSzPct val="100000"/>
              <a:buNone/>
            </a:pPr>
            <a:endParaRPr lang="tr-TR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l" eaLnBrk="0" hangingPunct="0">
              <a:buClr>
                <a:schemeClr val="tx1"/>
              </a:buClr>
              <a:buSzPct val="65000"/>
              <a:buNone/>
            </a:pPr>
            <a:endParaRPr lang="tr-TR" sz="2000" dirty="0" smtClean="0">
              <a:cs typeface="Arial" pitchFamily="34" charset="0"/>
            </a:endParaRPr>
          </a:p>
          <a:p>
            <a:pPr marL="342900" indent="-342900" algn="l" eaLnBrk="0" hangingPunct="0">
              <a:buClr>
                <a:schemeClr val="tx1"/>
              </a:buClr>
              <a:buSzPct val="65000"/>
              <a:buNone/>
            </a:pPr>
            <a:endParaRPr lang="tr-TR" sz="2000" b="1" u="sng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l" eaLnBrk="0" hangingPunct="0">
              <a:buClr>
                <a:schemeClr val="tx1"/>
              </a:buClr>
              <a:buSzPct val="65000"/>
              <a:buNone/>
            </a:pPr>
            <a:endParaRPr lang="tr-TR" sz="2000" b="1" u="sng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>
              <a:buNone/>
            </a:pPr>
            <a:endParaRPr lang="tr-TR" sz="20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 Başlık"/>
          <p:cNvSpPr>
            <a:spLocks noGrp="1"/>
          </p:cNvSpPr>
          <p:nvPr>
            <p:ph type="subTitle" idx="4294967295"/>
          </p:nvPr>
        </p:nvSpPr>
        <p:spPr>
          <a:xfrm>
            <a:off x="457200" y="1219200"/>
            <a:ext cx="8229600" cy="2971800"/>
          </a:xfrm>
        </p:spPr>
        <p:txBody>
          <a:bodyPr>
            <a:noAutofit/>
          </a:bodyPr>
          <a:lstStyle/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r>
              <a:rPr lang="tr-TR" sz="2400" b="1" u="sng" dirty="0" smtClean="0">
                <a:solidFill>
                  <a:schemeClr val="tx1"/>
                </a:solidFill>
                <a:cs typeface="Arial" pitchFamily="34" charset="0"/>
              </a:rPr>
              <a:t>ETKİNLİK 2</a:t>
            </a:r>
            <a:endParaRPr lang="tr-TR" sz="2400" dirty="0" smtClean="0">
              <a:cs typeface="Arial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endParaRPr lang="tr-TR" sz="2000" dirty="0" smtClean="0">
              <a:solidFill>
                <a:schemeClr val="dk1"/>
              </a:solidFill>
              <a:cs typeface="Calibri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endParaRPr lang="tr-TR" sz="2000" dirty="0" smtClean="0">
              <a:solidFill>
                <a:schemeClr val="dk1"/>
              </a:solidFill>
              <a:cs typeface="Calibri" pitchFamily="34" charset="0"/>
            </a:endParaRPr>
          </a:p>
          <a:p>
            <a:pPr marL="342900" indent="-342900" eaLnBrk="0" hangingPunct="0">
              <a:buClr>
                <a:schemeClr val="tx1"/>
              </a:buClr>
              <a:buSzPct val="65000"/>
              <a:buNone/>
            </a:pPr>
            <a:r>
              <a:rPr lang="tr-TR" sz="2400" b="1" u="sng" dirty="0" smtClean="0">
                <a:cs typeface="Arial" pitchFamily="34" charset="0"/>
              </a:rPr>
              <a:t>ETKİNLİK TARİHİ</a:t>
            </a:r>
          </a:p>
          <a:p>
            <a:pPr marL="342900" indent="-342900" eaLnBrk="0" hangingPunct="0">
              <a:buClr>
                <a:schemeClr val="tx1"/>
              </a:buClr>
              <a:buSzPct val="65000"/>
              <a:buNone/>
            </a:pPr>
            <a:endParaRPr lang="tr-TR" sz="2000" dirty="0" smtClean="0">
              <a:cs typeface="Arial" pitchFamily="34" charset="0"/>
            </a:endParaRPr>
          </a:p>
          <a:p>
            <a:pPr marL="342900" indent="-342900" eaLnBrk="0" hangingPunct="0">
              <a:buClr>
                <a:schemeClr val="tx1"/>
              </a:buClr>
              <a:buSzPct val="65000"/>
              <a:buNone/>
            </a:pPr>
            <a:endParaRPr lang="tr-TR" sz="2000" dirty="0" smtClean="0">
              <a:cs typeface="Arial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r>
              <a:rPr lang="tr-TR" sz="2400" b="1" u="sng" dirty="0" smtClean="0">
                <a:solidFill>
                  <a:srgbClr val="000000"/>
                </a:solidFill>
                <a:cs typeface="Calibri" pitchFamily="34" charset="0"/>
              </a:rPr>
              <a:t>ETKİNLİĞE AKTİF OLARAK KATILANLAR</a:t>
            </a: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endParaRPr lang="tr-TR" sz="2000" dirty="0" smtClean="0">
              <a:solidFill>
                <a:srgbClr val="000000"/>
              </a:solidFill>
              <a:cs typeface="Calibri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endParaRPr lang="tr-TR" sz="2000" b="1" u="sng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r>
              <a:rPr lang="tr-TR" sz="2400" b="1" u="sng" dirty="0" smtClean="0">
                <a:solidFill>
                  <a:schemeClr val="tx1"/>
                </a:solidFill>
                <a:cs typeface="Arial" pitchFamily="34" charset="0"/>
              </a:rPr>
              <a:t>BELGELER</a:t>
            </a:r>
          </a:p>
          <a:p>
            <a:pPr marL="342900" indent="-342900" eaLnBrk="0" hangingPunct="0">
              <a:buClr>
                <a:schemeClr val="tx1"/>
              </a:buClr>
              <a:buSzPct val="100000"/>
              <a:buNone/>
            </a:pPr>
            <a:endParaRPr lang="tr-TR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l" eaLnBrk="0" hangingPunct="0">
              <a:buClr>
                <a:schemeClr val="tx1"/>
              </a:buClr>
              <a:buSzPct val="65000"/>
              <a:buNone/>
            </a:pPr>
            <a:endParaRPr lang="tr-TR" sz="2000" dirty="0" smtClean="0">
              <a:cs typeface="Arial" pitchFamily="34" charset="0"/>
            </a:endParaRPr>
          </a:p>
          <a:p>
            <a:pPr marL="342900" indent="-342900" algn="l" eaLnBrk="0" hangingPunct="0">
              <a:buClr>
                <a:schemeClr val="tx1"/>
              </a:buClr>
              <a:buSzPct val="65000"/>
              <a:buNone/>
            </a:pPr>
            <a:endParaRPr lang="tr-TR" sz="2000" b="1" u="sng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l" eaLnBrk="0" hangingPunct="0">
              <a:buClr>
                <a:schemeClr val="tx1"/>
              </a:buClr>
              <a:buSzPct val="65000"/>
              <a:buNone/>
            </a:pPr>
            <a:endParaRPr lang="tr-TR" sz="2000" b="1" u="sng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>
              <a:buNone/>
            </a:pPr>
            <a:endParaRPr lang="tr-TR" sz="20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 Başlık"/>
          <p:cNvSpPr>
            <a:spLocks noGrp="1"/>
          </p:cNvSpPr>
          <p:nvPr>
            <p:ph type="subTitle" idx="4294967295"/>
          </p:nvPr>
        </p:nvSpPr>
        <p:spPr>
          <a:xfrm>
            <a:off x="457200" y="1219200"/>
            <a:ext cx="8229600" cy="2971800"/>
          </a:xfrm>
        </p:spPr>
        <p:txBody>
          <a:bodyPr>
            <a:noAutofit/>
          </a:bodyPr>
          <a:lstStyle/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r>
              <a:rPr lang="tr-TR" sz="2400" b="1" u="sng" dirty="0" smtClean="0">
                <a:solidFill>
                  <a:schemeClr val="tx1"/>
                </a:solidFill>
                <a:cs typeface="Arial" pitchFamily="34" charset="0"/>
              </a:rPr>
              <a:t>ETKİNLİK 3</a:t>
            </a:r>
            <a:endParaRPr lang="tr-TR" sz="2400" dirty="0" smtClean="0">
              <a:cs typeface="Arial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endParaRPr lang="tr-TR" sz="2000" dirty="0" smtClean="0">
              <a:solidFill>
                <a:schemeClr val="dk1"/>
              </a:solidFill>
              <a:cs typeface="Calibri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endParaRPr lang="tr-TR" sz="2000" dirty="0" smtClean="0">
              <a:solidFill>
                <a:schemeClr val="dk1"/>
              </a:solidFill>
              <a:cs typeface="Calibri" pitchFamily="34" charset="0"/>
            </a:endParaRPr>
          </a:p>
          <a:p>
            <a:pPr marL="342900" indent="-342900" eaLnBrk="0" hangingPunct="0">
              <a:buClr>
                <a:schemeClr val="tx1"/>
              </a:buClr>
              <a:buSzPct val="65000"/>
              <a:buNone/>
            </a:pPr>
            <a:r>
              <a:rPr lang="tr-TR" sz="2400" b="1" u="sng" dirty="0" smtClean="0">
                <a:cs typeface="Arial" pitchFamily="34" charset="0"/>
              </a:rPr>
              <a:t>ETKİNLİK TARİHİ</a:t>
            </a:r>
          </a:p>
          <a:p>
            <a:pPr marL="342900" indent="-342900" eaLnBrk="0" hangingPunct="0">
              <a:buClr>
                <a:schemeClr val="tx1"/>
              </a:buClr>
              <a:buSzPct val="65000"/>
              <a:buNone/>
            </a:pPr>
            <a:endParaRPr lang="tr-TR" sz="2000" dirty="0" smtClean="0">
              <a:cs typeface="Arial" pitchFamily="34" charset="0"/>
            </a:endParaRPr>
          </a:p>
          <a:p>
            <a:pPr marL="342900" indent="-342900" eaLnBrk="0" hangingPunct="0">
              <a:buClr>
                <a:schemeClr val="tx1"/>
              </a:buClr>
              <a:buSzPct val="65000"/>
              <a:buNone/>
            </a:pPr>
            <a:endParaRPr lang="tr-TR" sz="2000" dirty="0" smtClean="0">
              <a:cs typeface="Arial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r>
              <a:rPr lang="tr-TR" sz="2400" b="1" u="sng" dirty="0" smtClean="0">
                <a:solidFill>
                  <a:srgbClr val="000000"/>
                </a:solidFill>
                <a:cs typeface="Calibri" pitchFamily="34" charset="0"/>
              </a:rPr>
              <a:t>ETKİNLİĞE AKTİF OLARAK KATILANLAR</a:t>
            </a: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endParaRPr lang="tr-TR" sz="2000" dirty="0" smtClean="0">
              <a:solidFill>
                <a:srgbClr val="000000"/>
              </a:solidFill>
              <a:cs typeface="Calibri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endParaRPr lang="tr-TR" sz="2000" b="1" u="sng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l" eaLnBrk="0" hangingPunct="0">
              <a:buClr>
                <a:schemeClr val="accent1"/>
              </a:buClr>
              <a:buSzPct val="65000"/>
              <a:buNone/>
            </a:pPr>
            <a:r>
              <a:rPr lang="tr-TR" sz="2400" b="1" u="sng" dirty="0" smtClean="0">
                <a:solidFill>
                  <a:schemeClr val="tx1"/>
                </a:solidFill>
                <a:cs typeface="Arial" pitchFamily="34" charset="0"/>
              </a:rPr>
              <a:t>BELGELER</a:t>
            </a:r>
          </a:p>
          <a:p>
            <a:pPr marL="342900" indent="-342900" eaLnBrk="0" hangingPunct="0">
              <a:buClr>
                <a:schemeClr val="tx1"/>
              </a:buClr>
              <a:buSzPct val="100000"/>
              <a:buNone/>
            </a:pPr>
            <a:endParaRPr lang="tr-TR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l" eaLnBrk="0" hangingPunct="0">
              <a:buClr>
                <a:schemeClr val="tx1"/>
              </a:buClr>
              <a:buSzPct val="65000"/>
              <a:buNone/>
            </a:pPr>
            <a:endParaRPr lang="tr-TR" sz="2000" dirty="0" smtClean="0">
              <a:cs typeface="Arial" pitchFamily="34" charset="0"/>
            </a:endParaRPr>
          </a:p>
          <a:p>
            <a:pPr marL="342900" indent="-342900" algn="l" eaLnBrk="0" hangingPunct="0">
              <a:buClr>
                <a:schemeClr val="tx1"/>
              </a:buClr>
              <a:buSzPct val="65000"/>
              <a:buNone/>
            </a:pPr>
            <a:endParaRPr lang="tr-TR" sz="2000" b="1" u="sng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l" eaLnBrk="0" hangingPunct="0">
              <a:buClr>
                <a:schemeClr val="tx1"/>
              </a:buClr>
              <a:buSzPct val="65000"/>
              <a:buNone/>
            </a:pPr>
            <a:endParaRPr lang="tr-TR" sz="2000" b="1" u="sng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>
              <a:buNone/>
            </a:pPr>
            <a:endParaRPr lang="tr-TR" sz="20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2599</TotalTime>
  <Words>235</Words>
  <Application>Microsoft Office PowerPoint</Application>
  <PresentationFormat>Ekran Gösterisi (4:3)</PresentationFormat>
  <Paragraphs>98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Kalabalık</vt:lpstr>
      <vt:lpstr>AÇIKLAMA</vt:lpstr>
      <vt:lpstr>GENEL BİLGİ </vt:lpstr>
      <vt:lpstr> 2023 YILI  MAVİ BAYRAK  ÇEVRE EĞİTİMİ VE BİLİNÇLENDİRME ETKİNLİKLERİ DOSYASI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user</cp:lastModifiedBy>
  <cp:revision>298</cp:revision>
  <cp:lastPrinted>1601-01-01T00:00:00Z</cp:lastPrinted>
  <dcterms:created xsi:type="dcterms:W3CDTF">1601-01-01T00:00:00Z</dcterms:created>
  <dcterms:modified xsi:type="dcterms:W3CDTF">2023-11-06T08:23:24Z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