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2" r:id="rId3"/>
    <p:sldId id="414" r:id="rId4"/>
    <p:sldId id="436" r:id="rId5"/>
    <p:sldId id="437" r:id="rId6"/>
    <p:sldId id="407" r:id="rId7"/>
    <p:sldId id="425" r:id="rId8"/>
    <p:sldId id="258" r:id="rId9"/>
    <p:sldId id="432" r:id="rId10"/>
    <p:sldId id="395" r:id="rId11"/>
    <p:sldId id="447" r:id="rId12"/>
    <p:sldId id="440" r:id="rId13"/>
    <p:sldId id="337" r:id="rId14"/>
    <p:sldId id="441" r:id="rId15"/>
    <p:sldId id="448" r:id="rId16"/>
    <p:sldId id="443" r:id="rId17"/>
    <p:sldId id="442" r:id="rId18"/>
    <p:sldId id="347" r:id="rId19"/>
    <p:sldId id="445" r:id="rId20"/>
    <p:sldId id="419" r:id="rId21"/>
    <p:sldId id="417" r:id="rId22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461" autoAdjust="0"/>
  </p:normalViewPr>
  <p:slideViewPr>
    <p:cSldViewPr>
      <p:cViewPr varScale="1">
        <p:scale>
          <a:sx n="87" d="100"/>
          <a:sy n="87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F44D1F3-05DD-4821-AD56-39C7A8B947F2}" type="datetimeFigureOut">
              <a:rPr lang="tr-TR"/>
              <a:pPr>
                <a:defRPr/>
              </a:pPr>
              <a:t>26.11.2021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52ECAD-A54A-4EB0-9CFF-69A7FBF400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pPr>
              <a:defRPr/>
            </a:pPr>
            <a:fld id="{60451BD8-E481-4123-AB1B-A3EA166D2298}" type="datetimeFigureOut">
              <a:rPr lang="tr-TR"/>
              <a:pPr>
                <a:defRPr/>
              </a:pPr>
              <a:t>26.11.2021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88112" tIns="44056" rIns="88112" bIns="44056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pPr>
              <a:defRPr/>
            </a:pPr>
            <a:fld id="{9312652C-EDC1-4F62-B3DC-A8B5ECA8D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5B573-242C-46DB-8571-150CC54EBA6C}" type="slidenum">
              <a:rPr lang="tr-TR" smtClean="0"/>
              <a:pPr/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2652C-EDC1-4F62-B3DC-A8B5ECA8D7A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0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2652C-EDC1-4F62-B3DC-A8B5ECA8D7AC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02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19 Serbest Form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Serbest Form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0" name="20 Düz Bağlayıcı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3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CFEFE1-9497-40D6-B64E-127F5C5F5052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14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EB9AD7-D432-4B19-B9C0-B3F1081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AB7-DD96-4C46-8A5C-CB05DF013225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74EC-4864-4C22-B468-FFF81EFA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94DC-6467-4219-8D86-3E15D82F85E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BAA-A2A0-4D96-AA43-22AEEE41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B4A5-68B9-47DA-915D-5141C25761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132513"/>
            <a:ext cx="17256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6DD-D8DB-46AD-9D17-2E6703E46540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Konyaaltı Belediyesi 2011 Çevre Etkinlikleri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Resim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183313"/>
            <a:ext cx="1803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18B2C-E7BB-4F7E-ABD3-6DA98AB72B75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3A7D-B0FD-4E8C-9C88-9DFB8E2B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094C4-A297-49D7-96F0-33CEAB06CFF1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1A69-DFD2-49C0-ABB3-B8B749E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CCF50-17B2-44C7-90DE-D9278420B168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EFF64-E401-4C2D-B0F8-8FB7EB1D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DFC48-5CB6-4B63-BCB4-775D0153B25F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9290F-EE52-472D-A8CF-06551216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2FB-9D78-4C4F-98D9-859B2D2047B2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8E5-0BFF-4152-9F88-9097425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582F-155F-4A2A-8631-58A2B563B4C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F720-9785-42AD-8BAF-63B55038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16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16 Dik Üçg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18 Düz Bağlayıcı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11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187142-E5F4-4F39-9BDF-DFE8E9AD46B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1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9458CA-6EAF-4C8D-9BF6-4CE6F47B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" name="13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1028" name="13 Dik Üçgen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14 Düz Bağlayıcı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BF6FE3-3E44-4B55-92E6-C9654512C62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6E338-2473-4A60-9C96-6537E7AB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44" r:id="rId7"/>
    <p:sldLayoutId id="2147484053" r:id="rId8"/>
    <p:sldLayoutId id="2147484054" r:id="rId9"/>
    <p:sldLayoutId id="2147484045" r:id="rId10"/>
    <p:sldLayoutId id="2147484046" r:id="rId11"/>
    <p:sldLayoutId id="21474840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33400" y="304800"/>
            <a:ext cx="1905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8" name="9 Resim" descr="mavibayrakyazıl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33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9350" y="2514600"/>
            <a:ext cx="69922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EFTALİA MARİN RESORT HOTEL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2021-2022 YILI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+mn-lt"/>
              </a:rPr>
              <a:t>MAVİ BAYRAK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ÇEVRE EĞİTİM VE BİLİNÇLENDİRME </a:t>
            </a:r>
          </a:p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ETKİNLİKLERİ DOSYASI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Resim 5" descr="C:\Users\HP\Downloads\Logo1 (2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ETKİNLİK 2</a:t>
            </a:r>
            <a:endParaRPr lang="tr-TR" sz="2400" dirty="0" smtClean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 err="1" smtClean="0">
                <a:latin typeface="Calibri" panose="020F0502020204030204" pitchFamily="34" charset="0"/>
              </a:rPr>
              <a:t>Minikluplerde</a:t>
            </a:r>
            <a:r>
              <a:rPr lang="tr-TR" sz="2000" dirty="0" smtClean="0">
                <a:latin typeface="Calibri" panose="020F0502020204030204" pitchFamily="34" charset="0"/>
              </a:rPr>
              <a:t> atık ayrıştırma ve çevre eğitimi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endParaRPr lang="tr-TR" sz="20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000" dirty="0" smtClean="0"/>
              <a:t>15/05/2021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endParaRPr lang="tr-TR" sz="2000" dirty="0" smtClean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Marin</a:t>
            </a:r>
            <a:r>
              <a:rPr lang="tr-TR" sz="20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ve </a:t>
            </a:r>
            <a:r>
              <a:rPr lang="tr-TR" sz="2000" dirty="0" err="1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 Island misafir çocukları ve personelleri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 smtClean="0">
                <a:cs typeface="Arial" charset="0"/>
              </a:rPr>
              <a:t>BELGELER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000" dirty="0" smtClean="0">
                <a:cs typeface="Arial" charset="0"/>
              </a:rPr>
              <a:t>Fotoğraflar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 smtClean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kutusu"/>
          <p:cNvSpPr txBox="1"/>
          <p:nvPr/>
        </p:nvSpPr>
        <p:spPr>
          <a:xfrm>
            <a:off x="533400" y="5334000"/>
            <a:ext cx="3657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dirty="0" err="1" smtClean="0">
                <a:solidFill>
                  <a:srgbClr val="FF0000"/>
                </a:solidFill>
                <a:latin typeface="+mn-lt"/>
              </a:rPr>
              <a:t>Minikluplerde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atık ayrıştırma eğitimleri ve atıkların değerlendirilmesi eğitimleri verildi.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2" name="8 Düz Ok Bağlayıcısı"/>
          <p:cNvCxnSpPr/>
          <p:nvPr/>
        </p:nvCxnSpPr>
        <p:spPr>
          <a:xfrm flipH="1">
            <a:off x="2107705" y="3733800"/>
            <a:ext cx="254495" cy="1600200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Düz Ok Bağlayıcısı"/>
          <p:cNvCxnSpPr/>
          <p:nvPr/>
        </p:nvCxnSpPr>
        <p:spPr>
          <a:xfrm flipH="1">
            <a:off x="3191948" y="4482171"/>
            <a:ext cx="1524000" cy="838200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48" y="3657600"/>
            <a:ext cx="3637334" cy="275911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0" y="210446"/>
            <a:ext cx="3809084" cy="352335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6" y="210446"/>
            <a:ext cx="3864299" cy="35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1116"/>
            <a:ext cx="7010400" cy="3505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0800" y="1333500"/>
            <a:ext cx="40386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7 Dikdörtgen"/>
          <p:cNvSpPr>
            <a:spLocks noChangeArrowheads="1"/>
          </p:cNvSpPr>
          <p:nvPr/>
        </p:nvSpPr>
        <p:spPr bwMode="auto">
          <a:xfrm>
            <a:off x="533400" y="1219200"/>
            <a:ext cx="7924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3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dirty="0" smtClean="0">
                <a:latin typeface="Calibri" pitchFamily="34" charset="0"/>
              </a:rPr>
              <a:t>Dünya Çevre Günü Etkinlikleri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400" dirty="0" smtClean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 smtClean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05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 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/ 06 / 2021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r>
              <a:rPr lang="tr-TR" sz="2000" dirty="0" smtClean="0">
                <a:latin typeface="Calibri" pitchFamily="34" charset="0"/>
              </a:rPr>
              <a:t>     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Marin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ve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Island misafir çocukları ve personeller</a:t>
            </a:r>
            <a:endParaRPr lang="tr-T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-</a:t>
            </a:r>
            <a:r>
              <a:rPr lang="tr-TR" sz="2000" dirty="0" smtClean="0">
                <a:latin typeface="Calibri" pitchFamily="34" charset="0"/>
                <a:cs typeface="Arial" charset="0"/>
              </a:rPr>
              <a:t>Fotoğraf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105400" cy="24384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66800" y="42672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Dünya çevre gününde misafirlerimize, çocuklarına ve personellere, çevre mühendisimiz tarafından çevreye duyarlılık eğitimleri verilmiştir. Çevre bilincini arttırmak adına çeşitli etkinlikler düzenlenmiştir.</a:t>
            </a:r>
          </a:p>
        </p:txBody>
      </p:sp>
    </p:spTree>
    <p:extLst>
      <p:ext uri="{BB962C8B-B14F-4D97-AF65-F5344CB8AC3E}">
        <p14:creationId xmlns:p14="http://schemas.microsoft.com/office/powerpoint/2010/main" val="401500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581400" cy="3200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429000" cy="32004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18072" y="4267200"/>
            <a:ext cx="7616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Dünya </a:t>
            </a:r>
            <a:r>
              <a:rPr lang="tr-TR" dirty="0"/>
              <a:t>çevre gününde misafirlerimize, çocuklarına ve personellere, çevre mühendisimiz tarafından çevreye duyarlılık eğitimleri verilmiştir. Çevre bilincini arttırmak adına çeşitli etkinlikler düzenlenmiştir.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98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9 Dikdörtgen"/>
          <p:cNvSpPr>
            <a:spLocks noChangeArrowheads="1"/>
          </p:cNvSpPr>
          <p:nvPr/>
        </p:nvSpPr>
        <p:spPr bwMode="auto">
          <a:xfrm>
            <a:off x="609600" y="914400"/>
            <a:ext cx="7772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4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</a:t>
            </a:r>
            <a:r>
              <a:rPr lang="tr-TR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Caretta</a:t>
            </a: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caretta</a:t>
            </a: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kaplumbağlarının</a:t>
            </a:r>
            <a:r>
              <a:rPr lang="tr-TR" sz="2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korunmalarıyla ilgili toplantı ve çalışmalar</a:t>
            </a: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b="1" u="sng" dirty="0" smtClean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 smtClean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>
                <a:latin typeface="Calibri" pitchFamily="34" charset="0"/>
                <a:cs typeface="Arial" charset="0"/>
              </a:rPr>
              <a:t>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      10 Haziran 2021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Marin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Hotel ve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Island Departman Müdürleri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 smtClean="0">
                <a:latin typeface="Calibri" pitchFamily="34" charset="0"/>
                <a:cs typeface="Arial" charset="0"/>
              </a:rPr>
              <a:t>BELGELER</a:t>
            </a:r>
            <a:endParaRPr lang="tr-TR" sz="24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3810000"/>
            <a:ext cx="3951383" cy="2362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395138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Dikdörtgen"/>
          <p:cNvSpPr>
            <a:spLocks noChangeArrowheads="1"/>
          </p:cNvSpPr>
          <p:nvPr/>
        </p:nvSpPr>
        <p:spPr bwMode="auto">
          <a:xfrm>
            <a:off x="609600" y="990600"/>
            <a:ext cx="7620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5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altLang="tr-TR" sz="2000" dirty="0" smtClean="0">
                <a:latin typeface="Calibri" pitchFamily="34" charset="0"/>
              </a:rPr>
              <a:t>Çevre Konulu Resim ve Boyama Etkinlikleri</a:t>
            </a:r>
            <a:endParaRPr lang="tr-TR" altLang="tr-TR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15/06/2021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Misafir Çocukları ve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Minikulüp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çalışanları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2400" y="1630357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tr-TR" b="1" dirty="0" smtClean="0"/>
          </a:p>
          <a:p>
            <a:pPr algn="ctr" eaLnBrk="1" hangingPunct="1"/>
            <a:endParaRPr lang="tr-TR" b="1" dirty="0"/>
          </a:p>
          <a:p>
            <a:pPr algn="ctr" eaLnBrk="1" hangingPunct="1"/>
            <a:endParaRPr lang="tr-TR" b="1" dirty="0" smtClean="0"/>
          </a:p>
          <a:p>
            <a:pPr algn="ctr" eaLnBrk="1" hangingPunct="1"/>
            <a:endParaRPr lang="tr-TR" b="1" dirty="0"/>
          </a:p>
          <a:p>
            <a:pPr algn="ctr" eaLnBrk="1" hangingPunct="1"/>
            <a:endParaRPr lang="tr-TR" b="1" dirty="0" smtClean="0"/>
          </a:p>
          <a:p>
            <a:pPr algn="ctr" eaLnBrk="1" hangingPunct="1"/>
            <a:endParaRPr lang="tr-TR" b="1" dirty="0"/>
          </a:p>
          <a:p>
            <a:pPr algn="ctr" eaLnBrk="1" hangingPunct="1"/>
            <a:endParaRPr lang="tr-TR" b="1" dirty="0" smtClean="0"/>
          </a:p>
          <a:p>
            <a:pPr algn="ctr" eaLnBrk="1" hangingPunct="1"/>
            <a:endParaRPr lang="tr-TR" b="1" dirty="0"/>
          </a:p>
          <a:p>
            <a:pPr algn="ctr" eaLnBrk="1" hangingPunct="1"/>
            <a:endParaRPr lang="tr-TR" b="1" dirty="0" smtClean="0"/>
          </a:p>
          <a:p>
            <a:pPr algn="ctr" eaLnBrk="1" hangingPunct="1"/>
            <a:endParaRPr lang="tr-TR" b="1" dirty="0"/>
          </a:p>
          <a:p>
            <a:pPr algn="ctr" eaLnBrk="1" hangingPunct="1"/>
            <a:r>
              <a:rPr lang="tr-TR" b="1" dirty="0" smtClean="0"/>
              <a:t>Sürdürülebilir </a:t>
            </a:r>
            <a:r>
              <a:rPr lang="tr-TR" b="1" dirty="0"/>
              <a:t>Yaşam İçin Doğanın Parçası Ol! Sloganı ile öğrenciler tarafından boyama yapılarak çevre haftası kutlandı.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19" y="152403"/>
            <a:ext cx="3637334" cy="40385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3429917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073" y="228600"/>
            <a:ext cx="826495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EK-1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2022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YILINDA </a:t>
            </a: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GERÇEKLEŞTİRİLECEK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ÇEVRE EĞİTİM ETKİNLİKLERİ</a:t>
            </a: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40659"/>
              </p:ext>
            </p:extLst>
          </p:nvPr>
        </p:nvGraphicFramePr>
        <p:xfrm>
          <a:off x="570125" y="1007799"/>
          <a:ext cx="8126626" cy="5831840"/>
        </p:xfrm>
        <a:graphic>
          <a:graphicData uri="http://schemas.openxmlformats.org/drawingml/2006/table">
            <a:tbl>
              <a:tblPr/>
              <a:tblGrid>
                <a:gridCol w="39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3149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r-T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Etkinliğin</a:t>
                      </a:r>
                      <a:r>
                        <a:rPr lang="tr-TR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Adı</a:t>
                      </a:r>
                      <a:endParaRPr lang="tr-TR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Ağaçlandırma Çalışmaları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tr-TR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Ayrıştırma ve Çevre Eğitimi</a:t>
                      </a: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Haziran Dünya Çevre Günü Etkinlikleri Düzenlenmesi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15/04/2022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20/05/2022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05/06/2022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Halk</a:t>
                      </a:r>
                      <a:r>
                        <a:rPr lang="tr-T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Eko Okullar, Mavi Bayrak </a:t>
                      </a: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Sorumluları ve misafir çocuklarıyla birlikte</a:t>
                      </a:r>
                      <a:r>
                        <a:rPr lang="tr-TR" sz="10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ağaçlandırma çalışmaları gerçekleştirilecek.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Misafir çocukları ve personellerin katılımları ile gerçekleştirilecektir. Çevreye duyarlılık ve bilinçlenme anlamında oldukça etkili bir eğitim olması hedeflenmektedir.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Eftalia</a:t>
                      </a:r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r-TR" sz="10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Marin</a:t>
                      </a:r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ve sahil misafir çocukları ile personellere 5 Haziran Dünya Çevre Gününün</a:t>
                      </a:r>
                      <a:r>
                        <a:rPr kumimoji="0" lang="tr-T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önemi etkinliklerle anlatılacak </a:t>
                      </a:r>
                      <a:endParaRPr kumimoji="0" lang="tr-TR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6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Çevre Konulu Resim ve Boyama Etkinlikleri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65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10/07/2022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Eftalia</a:t>
                      </a:r>
                      <a:r>
                        <a:rPr kumimoji="0" lang="tr-T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tr-T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Marin</a:t>
                      </a:r>
                      <a:r>
                        <a:rPr kumimoji="0" lang="tr-T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plaj mini kulübünde gerçekleştirilecektir. Çocukların çevre haftası kutlamalarında resim yaparak eğlenceli zaman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geçirmeleri hedeflenmektedir. Ayrıca çevre konusunda bilgilenecekler.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204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Deniz </a:t>
                      </a:r>
                      <a:r>
                        <a:rPr lang="tr-T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Dip Temizliği Aktivitesi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15/08/2022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kumimoji="0" lang="tr-TR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tr-TR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Dalgıç, Cankurtaranlar, Misafirler, Personellerle deniz</a:t>
                      </a:r>
                      <a:r>
                        <a:rPr kumimoji="0" lang="tr-T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dip temizliği gerçekleştirilecek.</a:t>
                      </a:r>
                      <a:endParaRPr kumimoji="0" lang="tr-TR" sz="1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Dikdörtgen"/>
          <p:cNvSpPr>
            <a:spLocks noChangeArrowheads="1"/>
          </p:cNvSpPr>
          <p:nvPr/>
        </p:nvSpPr>
        <p:spPr bwMode="auto">
          <a:xfrm>
            <a:off x="609600" y="9906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6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Tarihi, kültürel ve yöresel yerlerin tanıtılması etkinliği.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17/07/2021</a:t>
            </a:r>
            <a:endParaRPr lang="tr-TR" sz="2000" dirty="0">
              <a:solidFill>
                <a:schemeClr val="dk1"/>
              </a:solidFill>
              <a:cs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Misafirlerimize bölgemizin tarihi, kültürel ve yöresel yerleri tanıtılmıştır.</a:t>
            </a: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400" b="1" u="sng" dirty="0" smtClean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 smtClean="0">
                <a:latin typeface="Calibri" pitchFamily="34" charset="0"/>
                <a:cs typeface="Arial" charset="0"/>
              </a:rPr>
              <a:t>BELGELER</a:t>
            </a:r>
            <a:endParaRPr lang="tr-TR" sz="24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>
                <a:latin typeface="Calibri" pitchFamily="34" charset="0"/>
                <a:cs typeface="Arial" charset="0"/>
              </a:rPr>
              <a:t>Fotoğraf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3352800" y="5943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Misafirlerimize bölgemizin tarihi, kültürel ve yöresel yerleri tanıtılmıştır.</a:t>
            </a:r>
            <a:endParaRPr lang="tr-TR" sz="1400" b="1" dirty="0">
              <a:latin typeface="Bookman Old Style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44" y="3568571"/>
            <a:ext cx="3326756" cy="24333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0" y="641286"/>
            <a:ext cx="5143500" cy="41148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44" y="641286"/>
            <a:ext cx="3326756" cy="292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587612" y="304800"/>
            <a:ext cx="57354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+mn-lt"/>
              </a:rPr>
              <a:t>ENVIRONMENTAL EDUCATION ACTIVITIES </a:t>
            </a:r>
            <a:r>
              <a:rPr lang="tr-TR" sz="2000" b="1" dirty="0" smtClean="0">
                <a:solidFill>
                  <a:srgbClr val="002060"/>
                </a:solidFill>
                <a:latin typeface="+mn-lt"/>
              </a:rPr>
              <a:t>PLANNED </a:t>
            </a:r>
            <a:endParaRPr lang="tr-TR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+mn-lt"/>
              </a:rPr>
              <a:t>IN THE YEAR </a:t>
            </a:r>
            <a:r>
              <a:rPr lang="tr-TR" sz="2000" b="1" dirty="0" smtClean="0">
                <a:solidFill>
                  <a:srgbClr val="002060"/>
                </a:solidFill>
                <a:latin typeface="+mn-lt"/>
              </a:rPr>
              <a:t>2022</a:t>
            </a:r>
            <a:endParaRPr lang="tr-TR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21255"/>
              </p:ext>
            </p:extLst>
          </p:nvPr>
        </p:nvGraphicFramePr>
        <p:xfrm>
          <a:off x="76201" y="1012685"/>
          <a:ext cx="8839199" cy="5811411"/>
        </p:xfrm>
        <a:graphic>
          <a:graphicData uri="http://schemas.openxmlformats.org/drawingml/2006/table">
            <a:tbl>
              <a:tblPr/>
              <a:tblGrid>
                <a:gridCol w="32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7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35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/>
                        <a:t>Name of </a:t>
                      </a:r>
                      <a:r>
                        <a:rPr lang="tr-TR" sz="1400" b="1" dirty="0" err="1" smtClean="0"/>
                        <a:t>the</a:t>
                      </a:r>
                      <a:r>
                        <a:rPr lang="tr-TR" sz="1400" b="1" dirty="0" smtClean="0"/>
                        <a:t> </a:t>
                      </a:r>
                      <a:r>
                        <a:rPr lang="tr-TR" sz="1400" b="1" dirty="0" err="1" smtClean="0"/>
                        <a:t>activity</a:t>
                      </a:r>
                      <a:endParaRPr lang="tr-TR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err="1" smtClean="0"/>
                        <a:t>Date</a:t>
                      </a:r>
                      <a:endParaRPr lang="tr-TR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Short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Assesment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activity</a:t>
                      </a:r>
                      <a:r>
                        <a:rPr lang="tr-TR" sz="1400" dirty="0"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799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Planting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Works</a:t>
                      </a: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Campaigns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Nisan 2022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20/05/2022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05/06/2022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 done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Island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eco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team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blue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flag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operators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useful activity in terms of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consciousness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be done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hotel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Island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066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Picture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Painting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Activities</a:t>
                      </a:r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tr-TR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10/07/2022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kids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beach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fun time painting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also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 about the environment.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493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Sea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Cleaning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Activity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15/08/2022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be done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kumimoji="0" lang="tr-T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ivers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lifeguards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guests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staffs</a:t>
                      </a:r>
                      <a:r>
                        <a:rPr kumimoji="0" lang="tr-TR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3091" y="228600"/>
            <a:ext cx="79889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EK-2</a:t>
            </a:r>
            <a:endParaRPr lang="tr-TR" sz="24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2021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YILINDA </a:t>
            </a:r>
            <a:r>
              <a:rPr lang="tr-TR" sz="2400" b="1" dirty="0" smtClean="0">
                <a:solidFill>
                  <a:srgbClr val="002060"/>
                </a:solidFill>
                <a:latin typeface="+mn-lt"/>
              </a:rPr>
              <a:t>GERÇEKLEŞTİRİLEN </a:t>
            </a:r>
            <a:r>
              <a:rPr lang="tr-TR" sz="2400" b="1" dirty="0">
                <a:solidFill>
                  <a:srgbClr val="002060"/>
                </a:solidFill>
                <a:latin typeface="+mn-lt"/>
              </a:rPr>
              <a:t>ÇEVRE EĞİTİM ETKİNLİKLERİ</a:t>
            </a: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03888"/>
              </p:ext>
            </p:extLst>
          </p:nvPr>
        </p:nvGraphicFramePr>
        <p:xfrm>
          <a:off x="222249" y="1059597"/>
          <a:ext cx="8610601" cy="5798403"/>
        </p:xfrm>
        <a:graphic>
          <a:graphicData uri="http://schemas.openxmlformats.org/drawingml/2006/table">
            <a:tbl>
              <a:tblPr/>
              <a:tblGrid>
                <a:gridCol w="41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0767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Etkinliğin adı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Sahil ve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Deniz Temizliği Etkinliği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Atıkların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ayrıştırılması eğitimi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Dünya Çevre Günü Etkinliği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05/05/2021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15/05/2021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05/06/2021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Yapılan eğitim etkinliği ile ilgili kısa öz değerlendirme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Island personelleri ile misafirlerle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gerçekleştirildi. Sahil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ve denizde kirlilik meydana getiren tüm oluşumlar bertaraf edildi.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Misafir çocukları ve personellerin katılımları ile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gerçekleştirildi. Çevreye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duyarlılık ve bilinçlenme anlamında oldukça etkili bir eğitimdi.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İsland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misafir çocukları ve personellerine dünya çevre günü nedeniyle çevreye duyarlılık ve bilinçlendirme etkinliği düzenlendi.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932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Font typeface="Wingdings 3" pitchFamily="18" charset="2"/>
                        <a:buNone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Caretta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caretta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kaplumbağlarının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korunmalarıyla ilgili çalışmalar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SzPct val="65000"/>
                        <a:buFont typeface="Wingdings 3" pitchFamily="18" charset="2"/>
                        <a:buNone/>
                      </a:pP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SzPct val="65000"/>
                        <a:buFont typeface="Wingdings 3" pitchFamily="18" charset="2"/>
                        <a:buNone/>
                      </a:pPr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       Çevre konulu resim ve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       boyama etkinlikleri</a:t>
                      </a:r>
                    </a:p>
                    <a:p>
                      <a:pPr marL="342900" indent="-342900">
                        <a:buSzPct val="65000"/>
                        <a:buFont typeface="Wingdings 3" pitchFamily="18" charset="2"/>
                        <a:buNone/>
                      </a:pPr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SzPct val="65000"/>
                        <a:buFont typeface="Wingdings 3" pitchFamily="18" charset="2"/>
                        <a:buNone/>
                      </a:pPr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10/06/2021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15/06/2021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Deniz kaplumbağaları ve üreme alanlarının korunması için tesis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çalışanları, yerel halk, öğrenciler ve turistlerde bilinçlendirme gerçekleştirildi.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Çocukların 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çevre haftası kutlamalarında resim yaparak eğlenceli zaman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geçirmeleri sağlandı. Ayrıca çevre konusunda bilgilendirildi.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704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Tarihi, kültürel ve yöresel  yerlerin tanıtılması etkinliği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Temmuz 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Misafirlerimize bölgemizin tarihi, kültürel ve yöresel yerleri tanıtıldı.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7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85583" y="304800"/>
            <a:ext cx="53394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+mn-lt"/>
              </a:rPr>
              <a:t>ENVIRONMENTAL EDUCATION ACTIVITIES </a:t>
            </a:r>
            <a:r>
              <a:rPr lang="tr-TR" sz="2000" b="1" dirty="0" smtClean="0">
                <a:solidFill>
                  <a:srgbClr val="002060"/>
                </a:solidFill>
                <a:latin typeface="+mn-lt"/>
              </a:rPr>
              <a:t>DONE </a:t>
            </a:r>
            <a:endParaRPr lang="tr-TR" sz="2000" b="1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+mn-lt"/>
              </a:rPr>
              <a:t>IN THE YEAR </a:t>
            </a:r>
            <a:r>
              <a:rPr lang="tr-TR" sz="2000" b="1" dirty="0" smtClean="0">
                <a:solidFill>
                  <a:srgbClr val="002060"/>
                </a:solidFill>
                <a:latin typeface="+mn-lt"/>
              </a:rPr>
              <a:t>2021</a:t>
            </a:r>
            <a:endParaRPr lang="tr-TR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6196"/>
              </p:ext>
            </p:extLst>
          </p:nvPr>
        </p:nvGraphicFramePr>
        <p:xfrm>
          <a:off x="533400" y="914400"/>
          <a:ext cx="8229601" cy="7381240"/>
        </p:xfrm>
        <a:graphic>
          <a:graphicData uri="http://schemas.openxmlformats.org/drawingml/2006/table">
            <a:tbl>
              <a:tblPr/>
              <a:tblGrid>
                <a:gridCol w="305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8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smtClean="0"/>
                        <a:t>Name of </a:t>
                      </a:r>
                      <a:r>
                        <a:rPr lang="tr-TR" sz="1400" b="1" dirty="0" err="1" smtClean="0"/>
                        <a:t>the</a:t>
                      </a:r>
                      <a:r>
                        <a:rPr lang="tr-TR" sz="1400" b="1" dirty="0" smtClean="0"/>
                        <a:t> </a:t>
                      </a:r>
                      <a:r>
                        <a:rPr lang="tr-TR" sz="1400" b="1" dirty="0" err="1" smtClean="0"/>
                        <a:t>activity</a:t>
                      </a:r>
                      <a:endParaRPr lang="tr-TR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err="1" smtClean="0"/>
                        <a:t>Date</a:t>
                      </a:r>
                      <a:endParaRPr lang="tr-TR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Short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Assesment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of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tr-TR" sz="1400" b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tr-TR" sz="1400" b="1" dirty="0" err="1">
                          <a:latin typeface="+mn-lt"/>
                          <a:ea typeface="Times New Roman"/>
                        </a:rPr>
                        <a:t>activity</a:t>
                      </a:r>
                      <a:r>
                        <a:rPr lang="tr-TR" sz="1400" dirty="0"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89535" marR="895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974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beach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cleaning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Campaigns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05/05/2021</a:t>
                      </a: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15/05/2021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05/06/2021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done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Island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pollution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beach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eliminated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useful activity in terms of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consciousness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Eftalia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Island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984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Studies on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onservation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Sea Turtle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such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caretta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carettas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10/06/2021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protection of sea turtles and breeding grounds, local people,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tourists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helpful in raising awareness.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301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painting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15/06/2021</a:t>
                      </a:r>
                    </a:p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tr-T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kids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fun time painting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also 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 about the environment.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301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July</a:t>
                      </a:r>
                      <a:r>
                        <a:rPr kumimoji="0" lang="tr-T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 </a:t>
                      </a:r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guests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informed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places</a:t>
                      </a:r>
                      <a:r>
                        <a:rPr lang="tr-TR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tr-T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9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3400" y="1981200"/>
            <a:ext cx="82296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 ve 2022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YILI</a:t>
            </a: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 </a:t>
            </a:r>
            <a:r>
              <a:rPr lang="tr-TR" sz="3600" b="1" dirty="0">
                <a:solidFill>
                  <a:srgbClr val="002060"/>
                </a:solidFill>
                <a:latin typeface="+mn-lt"/>
              </a:rPr>
              <a:t>MAVİ BAYRAK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ÇEVRE EĞİTİM ve BİLİNÇLENDİRME</a:t>
            </a:r>
            <a:br>
              <a:rPr lang="tr-TR" sz="3600" b="1" dirty="0">
                <a:solidFill>
                  <a:srgbClr val="002060"/>
                </a:solidFill>
                <a:latin typeface="+mn-lt"/>
              </a:rPr>
            </a:br>
            <a:r>
              <a:rPr lang="tr-TR" sz="3600" b="1" dirty="0">
                <a:solidFill>
                  <a:srgbClr val="002060"/>
                </a:solidFill>
                <a:latin typeface="+mn-lt"/>
              </a:rPr>
              <a:t>ETKİNLİKLERİNİN AÇIKLAMASI VE</a:t>
            </a:r>
          </a:p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-BELGELER-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Dikdörtgen"/>
          <p:cNvSpPr>
            <a:spLocks noChangeArrowheads="1"/>
          </p:cNvSpPr>
          <p:nvPr/>
        </p:nvSpPr>
        <p:spPr bwMode="auto">
          <a:xfrm>
            <a:off x="609600" y="990600"/>
            <a:ext cx="7924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1</a:t>
            </a: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SzPct val="65000"/>
              <a:buNone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Sahil ve Deniz Temizliği Etkinliği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sz="2000" dirty="0">
              <a:latin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ETKİNLİK </a:t>
            </a:r>
            <a:r>
              <a:rPr lang="tr-TR" sz="2400" b="1" u="sng" dirty="0" smtClean="0">
                <a:latin typeface="Calibri" pitchFamily="34" charset="0"/>
                <a:cs typeface="Arial" charset="0"/>
              </a:rPr>
              <a:t>TARİHİ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solidFill>
                  <a:schemeClr val="dk1"/>
                </a:solidFill>
                <a:cs typeface="Calibri" pitchFamily="34" charset="0"/>
              </a:rPr>
              <a:t>05/05/2021</a:t>
            </a:r>
            <a:endParaRPr lang="tr-TR" sz="2000" dirty="0">
              <a:solidFill>
                <a:schemeClr val="dk1"/>
              </a:solidFill>
              <a:cs typeface="Calibri" pitchFamily="34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4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Marin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Resort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ve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Eftalia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İsland</a:t>
            </a:r>
            <a:r>
              <a:rPr lang="tr-T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personelleri ve misafir çocukları.</a:t>
            </a:r>
            <a:endParaRPr lang="tr-TR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endParaRPr lang="tr-TR" sz="2000" b="1" u="sng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accent1"/>
              </a:buClr>
              <a:buSzPct val="65000"/>
            </a:pPr>
            <a:r>
              <a:rPr lang="tr-TR" sz="2400" b="1" u="sng" dirty="0">
                <a:latin typeface="Calibri" pitchFamily="34" charset="0"/>
                <a:cs typeface="Arial" charset="0"/>
              </a:rPr>
              <a:t>BELGELER</a:t>
            </a: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r>
              <a:rPr lang="tr-TR" sz="2000" dirty="0" smtClean="0">
                <a:latin typeface="Calibri" pitchFamily="34" charset="0"/>
                <a:cs typeface="Arial" charset="0"/>
              </a:rPr>
              <a:t>Fotoğraflar</a:t>
            </a: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buClr>
                <a:schemeClr val="tx1"/>
              </a:buClr>
              <a:buSzPct val="65000"/>
            </a:pPr>
            <a:endParaRPr lang="tr-TR" sz="2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Ok Bağlayıcısı"/>
          <p:cNvCxnSpPr>
            <a:endCxn id="11" idx="1"/>
          </p:cNvCxnSpPr>
          <p:nvPr/>
        </p:nvCxnSpPr>
        <p:spPr>
          <a:xfrm>
            <a:off x="5321618" y="3746926"/>
            <a:ext cx="2190494" cy="2099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7512112" y="3564359"/>
            <a:ext cx="1547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  <a:latin typeface="+mn-lt"/>
              </a:rPr>
              <a:t>Deniz temizliği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530496" y="4520199"/>
            <a:ext cx="1752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Etkinliğin yılına ait </a:t>
            </a: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Mavi </a:t>
            </a:r>
            <a:r>
              <a:rPr lang="tr-TR" dirty="0" smtClean="0">
                <a:solidFill>
                  <a:srgbClr val="FF0000"/>
                </a:solidFill>
              </a:rPr>
              <a:t>Bayrak panosu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 rot="10800000" flipV="1">
            <a:off x="5569908" y="3970581"/>
            <a:ext cx="15756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  <a:latin typeface="+mn-lt"/>
              </a:rPr>
              <a:t>Plaj temizliği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flipV="1">
            <a:off x="4780497" y="2203087"/>
            <a:ext cx="2559280" cy="923804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228600"/>
            <a:ext cx="655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ÇEŞİTLİ ETKİNLİK FOTOĞRAFLARI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/>
          <a:stretch/>
        </p:blipFill>
        <p:spPr>
          <a:xfrm>
            <a:off x="533400" y="963091"/>
            <a:ext cx="2699567" cy="3236309"/>
          </a:xfrm>
          <a:prstGeom prst="rect">
            <a:avLst/>
          </a:prstGeom>
        </p:spPr>
      </p:pic>
      <p:cxnSp>
        <p:nvCxnSpPr>
          <p:cNvPr id="25" name="8 Düz Ok Bağlayıcısı"/>
          <p:cNvCxnSpPr/>
          <p:nvPr/>
        </p:nvCxnSpPr>
        <p:spPr>
          <a:xfrm>
            <a:off x="3221393" y="4265216"/>
            <a:ext cx="3297529" cy="750540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47" y="3027851"/>
            <a:ext cx="2100225" cy="11715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18" y="953433"/>
            <a:ext cx="2042825" cy="27706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84" y="963091"/>
            <a:ext cx="2156334" cy="2081085"/>
          </a:xfrm>
          <a:prstGeom prst="rect">
            <a:avLst/>
          </a:prstGeom>
        </p:spPr>
      </p:pic>
      <p:cxnSp>
        <p:nvCxnSpPr>
          <p:cNvPr id="24" name="8 Düz Ok Bağlayıcısı"/>
          <p:cNvCxnSpPr/>
          <p:nvPr/>
        </p:nvCxnSpPr>
        <p:spPr>
          <a:xfrm>
            <a:off x="7364443" y="3153200"/>
            <a:ext cx="804069" cy="419267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8 Düz Ok Bağlayıcısı"/>
          <p:cNvCxnSpPr/>
          <p:nvPr/>
        </p:nvCxnSpPr>
        <p:spPr>
          <a:xfrm>
            <a:off x="5311072" y="3032645"/>
            <a:ext cx="777342" cy="926405"/>
          </a:xfrm>
          <a:prstGeom prst="straightConnector1">
            <a:avLst/>
          </a:prstGeom>
          <a:ln w="22225">
            <a:solidFill>
              <a:srgbClr val="FF45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2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4086</TotalTime>
  <Words>1021</Words>
  <Application>Microsoft Office PowerPoint</Application>
  <PresentationFormat>Ekran Gösterisi (4:3)</PresentationFormat>
  <Paragraphs>371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MS Mincho</vt:lpstr>
      <vt:lpstr>Arial</vt:lpstr>
      <vt:lpstr>Bookman Old Style</vt:lpstr>
      <vt:lpstr>Calibri</vt:lpstr>
      <vt:lpstr>Times New Roman</vt:lpstr>
      <vt:lpstr>Verdana</vt:lpstr>
      <vt:lpstr>Wingdings</vt:lpstr>
      <vt:lpstr>Wingdings 2</vt:lpstr>
      <vt:lpstr>Wingdings 3</vt:lpstr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oby</dc:creator>
  <cp:lastModifiedBy>SERAP</cp:lastModifiedBy>
  <cp:revision>479</cp:revision>
  <cp:lastPrinted>1601-01-01T00:00:00Z</cp:lastPrinted>
  <dcterms:created xsi:type="dcterms:W3CDTF">1601-01-01T00:00:00Z</dcterms:created>
  <dcterms:modified xsi:type="dcterms:W3CDTF">2021-11-26T11:23:24Z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