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17" r:id="rId1"/>
  </p:sldMasterIdLst>
  <p:notesMasterIdLst>
    <p:notesMasterId r:id="rId3"/>
  </p:notesMasterIdLst>
  <p:sldIdLst>
    <p:sldId id="614" r:id="rId2"/>
  </p:sldIdLst>
  <p:sldSz cx="9906000" cy="6858000" type="A4"/>
  <p:notesSz cx="6797675" cy="9872663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56" autoAdjust="0"/>
    <p:restoredTop sz="97288" autoAdjust="0"/>
  </p:normalViewPr>
  <p:slideViewPr>
    <p:cSldViewPr snapToGrid="0">
      <p:cViewPr varScale="1">
        <p:scale>
          <a:sx n="112" d="100"/>
          <a:sy n="112" d="100"/>
        </p:scale>
        <p:origin x="1350" y="10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</p:spPr>
        <p:txBody>
          <a:bodyPr vert="horz" lIns="90706" tIns="45353" rIns="90706" bIns="45353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0706" tIns="45353" rIns="90706" bIns="45353" rtlCol="0"/>
          <a:lstStyle>
            <a:lvl1pPr algn="r">
              <a:defRPr sz="1200"/>
            </a:lvl1pPr>
          </a:lstStyle>
          <a:p>
            <a:fld id="{4E80808E-3841-4DDC-8A92-3349F219C2A0}" type="datetimeFigureOut">
              <a:rPr lang="tr-TR" smtClean="0"/>
              <a:pPr/>
              <a:t>5.12.2022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1233488"/>
            <a:ext cx="4810125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06" tIns="45353" rIns="90706" bIns="45353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51221"/>
            <a:ext cx="5438140" cy="3887361"/>
          </a:xfrm>
          <a:prstGeom prst="rect">
            <a:avLst/>
          </a:prstGeom>
        </p:spPr>
        <p:txBody>
          <a:bodyPr vert="horz" lIns="90706" tIns="45353" rIns="90706" bIns="45353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377319"/>
            <a:ext cx="2945659" cy="495347"/>
          </a:xfrm>
          <a:prstGeom prst="rect">
            <a:avLst/>
          </a:prstGeom>
        </p:spPr>
        <p:txBody>
          <a:bodyPr vert="horz" lIns="90706" tIns="45353" rIns="90706" bIns="45353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377319"/>
            <a:ext cx="2945659" cy="495347"/>
          </a:xfrm>
          <a:prstGeom prst="rect">
            <a:avLst/>
          </a:prstGeom>
        </p:spPr>
        <p:txBody>
          <a:bodyPr vert="horz" lIns="90706" tIns="45353" rIns="90706" bIns="45353" rtlCol="0" anchor="b"/>
          <a:lstStyle>
            <a:lvl1pPr algn="r">
              <a:defRPr sz="1200"/>
            </a:lvl1pPr>
          </a:lstStyle>
          <a:p>
            <a:fld id="{8791BC58-FE79-4FE6-A4A0-9049CFA69EA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8889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993775" y="1233488"/>
            <a:ext cx="4810125" cy="3332162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91BC58-FE79-4FE6-A4A0-9049CFA69EA6}" type="slidenum">
              <a:rPr lang="tr-TR" smtClean="0"/>
              <a:pPr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4657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9906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4492" y="2404534"/>
            <a:ext cx="63106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24492" y="4050834"/>
            <a:ext cx="63106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2C2FB-9145-4830-95E9-EE012CCFB516}" type="datetimeFigureOut">
              <a:rPr lang="tr-TR" smtClean="0"/>
              <a:pPr/>
              <a:t>5.12.2022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43D73-3930-45EF-87EA-7C6593ACBF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5224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335" y="609600"/>
            <a:ext cx="6984793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0335" y="4470400"/>
            <a:ext cx="6984793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2C2FB-9145-4830-95E9-EE012CCFB516}" type="datetimeFigureOut">
              <a:rPr lang="tr-TR" smtClean="0"/>
              <a:pPr/>
              <a:t>5.12.2022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43D73-3930-45EF-87EA-7C6593ACBF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3131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6709" y="609600"/>
            <a:ext cx="657648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9988" y="3632200"/>
            <a:ext cx="5869926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0335" y="4470400"/>
            <a:ext cx="6984793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2C2FB-9145-4830-95E9-EE012CCFB516}" type="datetimeFigureOut">
              <a:rPr lang="tr-TR" smtClean="0"/>
              <a:pPr/>
              <a:t>5.12.2022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43D73-3930-45EF-87EA-7C6593ACBFF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440269" y="790378"/>
            <a:ext cx="4953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225571" y="2886556"/>
            <a:ext cx="4953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480208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335" y="1931988"/>
            <a:ext cx="6984793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0335" y="4527448"/>
            <a:ext cx="6984793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2C2FB-9145-4830-95E9-EE012CCFB516}" type="datetimeFigureOut">
              <a:rPr lang="tr-TR" smtClean="0"/>
              <a:pPr/>
              <a:t>5.12.2022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43D73-3930-45EF-87EA-7C6593ACBF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69329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6709" y="609600"/>
            <a:ext cx="657648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50332" y="4013200"/>
            <a:ext cx="6984794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0335" y="4527448"/>
            <a:ext cx="6984793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2C2FB-9145-4830-95E9-EE012CCFB516}" type="datetimeFigureOut">
              <a:rPr lang="tr-TR" smtClean="0"/>
              <a:pPr/>
              <a:t>5.12.2022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43D73-3930-45EF-87EA-7C6593ACBFF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440269" y="790378"/>
            <a:ext cx="4953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225571" y="2886556"/>
            <a:ext cx="4953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178005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7212" y="609600"/>
            <a:ext cx="697791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50332" y="4013200"/>
            <a:ext cx="6984794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0335" y="4527448"/>
            <a:ext cx="6984793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2C2FB-9145-4830-95E9-EE012CCFB516}" type="datetimeFigureOut">
              <a:rPr lang="tr-TR" smtClean="0"/>
              <a:pPr/>
              <a:t>5.12.2022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43D73-3930-45EF-87EA-7C6593ACBF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96827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2C2FB-9145-4830-95E9-EE012CCFB516}" type="datetimeFigureOut">
              <a:rPr lang="tr-TR" smtClean="0"/>
              <a:pPr/>
              <a:t>5.12.2022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43D73-3930-45EF-87EA-7C6593ACBF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80647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73735" y="609600"/>
            <a:ext cx="1060104" cy="5251451"/>
          </a:xfrm>
        </p:spPr>
        <p:txBody>
          <a:bodyPr vert="eaVert" anchor="ctr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0335" y="609600"/>
            <a:ext cx="5736372" cy="525145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2C2FB-9145-4830-95E9-EE012CCFB516}" type="datetimeFigureOut">
              <a:rPr lang="tr-TR" smtClean="0"/>
              <a:pPr/>
              <a:t>5.12.2022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43D73-3930-45EF-87EA-7C6593ACBF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6948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2C2FB-9145-4830-95E9-EE012CCFB516}" type="datetimeFigureOut">
              <a:rPr lang="tr-TR" smtClean="0"/>
              <a:pPr/>
              <a:t>5.12.2022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43D73-3930-45EF-87EA-7C6593ACBF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1687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335" y="2700868"/>
            <a:ext cx="6984793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0335" y="4527448"/>
            <a:ext cx="6984793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2C2FB-9145-4830-95E9-EE012CCFB516}" type="datetimeFigureOut">
              <a:rPr lang="tr-TR" smtClean="0"/>
              <a:pPr/>
              <a:t>5.12.2022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43D73-3930-45EF-87EA-7C6593ACBF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3920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0335" y="2160589"/>
            <a:ext cx="3399528" cy="3880772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35600" y="2160590"/>
            <a:ext cx="3399528" cy="3880773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2C2FB-9145-4830-95E9-EE012CCFB516}" type="datetimeFigureOut">
              <a:rPr lang="tr-TR" smtClean="0"/>
              <a:pPr/>
              <a:t>5.12.2022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43D73-3930-45EF-87EA-7C6593ACBF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5397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043" y="2160983"/>
            <a:ext cx="340081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043" y="2737246"/>
            <a:ext cx="3400819" cy="330411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134311" y="2160983"/>
            <a:ext cx="340081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34312" y="2737246"/>
            <a:ext cx="3400814" cy="330411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2C2FB-9145-4830-95E9-EE012CCFB516}" type="datetimeFigureOut">
              <a:rPr lang="tr-TR" smtClean="0"/>
              <a:pPr/>
              <a:t>5.12.2022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43D73-3930-45EF-87EA-7C6593ACBF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5941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334" y="609600"/>
            <a:ext cx="6984793" cy="1320800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2C2FB-9145-4830-95E9-EE012CCFB516}" type="datetimeFigureOut">
              <a:rPr lang="tr-TR" smtClean="0"/>
              <a:pPr/>
              <a:t>5.12.2022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43D73-3930-45EF-87EA-7C6593ACBF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0498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2C2FB-9145-4830-95E9-EE012CCFB516}" type="datetimeFigureOut">
              <a:rPr lang="tr-TR" smtClean="0"/>
              <a:pPr/>
              <a:t>5.12.2022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43D73-3930-45EF-87EA-7C6593ACBF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5543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334" y="1498604"/>
            <a:ext cx="3131804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875" y="514925"/>
            <a:ext cx="3667252" cy="552643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0334" y="2777069"/>
            <a:ext cx="3131804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2C2FB-9145-4830-95E9-EE012CCFB516}" type="datetimeFigureOut">
              <a:rPr lang="tr-TR" smtClean="0"/>
              <a:pPr/>
              <a:t>5.12.2022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43D73-3930-45EF-87EA-7C6593ACBF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9771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334" y="4800600"/>
            <a:ext cx="6984792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0334" y="609600"/>
            <a:ext cx="6984793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0334" y="5367338"/>
            <a:ext cx="6984792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43D73-3930-45EF-87EA-7C6593ACBFF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2C2FB-9145-4830-95E9-EE012CCFB516}" type="datetimeFigureOut">
              <a:rPr lang="tr-TR" smtClean="0"/>
              <a:pPr/>
              <a:t>5.12.2022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0426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9906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50334" y="609600"/>
            <a:ext cx="698479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0334" y="2160590"/>
            <a:ext cx="6984793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54171" y="6041363"/>
            <a:ext cx="7409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2C2FB-9145-4830-95E9-EE012CCFB516}" type="datetimeFigureOut">
              <a:rPr lang="tr-TR" smtClean="0"/>
              <a:pPr/>
              <a:t>5.12.2022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0334" y="6041363"/>
            <a:ext cx="51168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79914" y="6041363"/>
            <a:ext cx="5552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C043D73-3930-45EF-87EA-7C6593ACBF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0761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8" r:id="rId1"/>
    <p:sldLayoutId id="2147484019" r:id="rId2"/>
    <p:sldLayoutId id="2147484020" r:id="rId3"/>
    <p:sldLayoutId id="2147484021" r:id="rId4"/>
    <p:sldLayoutId id="2147484022" r:id="rId5"/>
    <p:sldLayoutId id="2147484023" r:id="rId6"/>
    <p:sldLayoutId id="2147484024" r:id="rId7"/>
    <p:sldLayoutId id="2147484025" r:id="rId8"/>
    <p:sldLayoutId id="2147484026" r:id="rId9"/>
    <p:sldLayoutId id="2147484027" r:id="rId10"/>
    <p:sldLayoutId id="2147484028" r:id="rId11"/>
    <p:sldLayoutId id="2147484029" r:id="rId12"/>
    <p:sldLayoutId id="2147484030" r:id="rId13"/>
    <p:sldLayoutId id="2147484031" r:id="rId14"/>
    <p:sldLayoutId id="2147484032" r:id="rId15"/>
    <p:sldLayoutId id="214748403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513029" y="348689"/>
            <a:ext cx="6795071" cy="358954"/>
          </a:xfrm>
        </p:spPr>
        <p:txBody>
          <a:bodyPr>
            <a:noAutofit/>
          </a:bodyPr>
          <a:lstStyle/>
          <a:p>
            <a:pPr algn="ctr"/>
            <a:r>
              <a:rPr lang="tr-TR" sz="1463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2023YILINDA </a:t>
            </a:r>
            <a:r>
              <a:rPr lang="tr-TR" sz="1463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GERÇEKLEŞTİRİLMESİ PLANLANAN ÇEVRE EĞİTİM ETKİNLİKLERİ</a:t>
            </a:r>
            <a:r>
              <a:rPr lang="tr-TR" sz="1463" dirty="0"/>
              <a:t/>
            </a:r>
            <a:br>
              <a:rPr lang="tr-TR" sz="1463" dirty="0"/>
            </a:br>
            <a:endParaRPr lang="tr-TR" sz="1463" dirty="0">
              <a:latin typeface="Calibri" panose="020F0502020204030204" pitchFamily="34" charset="0"/>
            </a:endParaRP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4121596"/>
              </p:ext>
            </p:extLst>
          </p:nvPr>
        </p:nvGraphicFramePr>
        <p:xfrm>
          <a:off x="1003310" y="707642"/>
          <a:ext cx="7814507" cy="48836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069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9802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6865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56182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31469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074569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759873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1366237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719939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</a:tblGrid>
              <a:tr h="443263">
                <a:tc>
                  <a:txBody>
                    <a:bodyPr/>
                    <a:lstStyle/>
                    <a:p>
                      <a:pPr algn="ctr"/>
                      <a:r>
                        <a:rPr lang="tr-TR" sz="900" dirty="0">
                          <a:latin typeface="Calibri" panose="020F0502020204030204" pitchFamily="34" charset="0"/>
                        </a:rPr>
                        <a:t>ETKİNLİK ADI / KATEGORİSİ</a:t>
                      </a:r>
                    </a:p>
                  </a:txBody>
                  <a:tcPr marL="60365" marR="6036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900" dirty="0">
                          <a:latin typeface="Calibri" panose="020F0502020204030204" pitchFamily="34" charset="0"/>
                        </a:rPr>
                        <a:t>HEDEF GRUP</a:t>
                      </a:r>
                    </a:p>
                  </a:txBody>
                  <a:tcPr marL="60365" marR="6036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900" dirty="0">
                          <a:latin typeface="Calibri" panose="020F0502020204030204" pitchFamily="34" charset="0"/>
                        </a:rPr>
                        <a:t>ETKİNLİK</a:t>
                      </a:r>
                      <a:r>
                        <a:rPr lang="tr-TR" sz="900" baseline="0" dirty="0">
                          <a:latin typeface="Calibri" panose="020F0502020204030204" pitchFamily="34" charset="0"/>
                        </a:rPr>
                        <a:t> AMACI VE İÇERİĞİ</a:t>
                      </a:r>
                      <a:endParaRPr lang="tr-TR" sz="900" dirty="0">
                        <a:latin typeface="Calibri" panose="020F0502020204030204" pitchFamily="34" charset="0"/>
                      </a:endParaRPr>
                    </a:p>
                  </a:txBody>
                  <a:tcPr marL="60365" marR="6036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900" dirty="0">
                          <a:latin typeface="Calibri" panose="020F0502020204030204" pitchFamily="34" charset="0"/>
                        </a:rPr>
                        <a:t>TARİH</a:t>
                      </a:r>
                    </a:p>
                  </a:txBody>
                  <a:tcPr marL="60365" marR="60365" marT="37148" marB="37148" anchor="ctr"/>
                </a:tc>
                <a:tc>
                  <a:txBody>
                    <a:bodyPr/>
                    <a:lstStyle/>
                    <a:p>
                      <a:pPr algn="ctr"/>
                      <a:endParaRPr lang="tr-TR" sz="900" dirty="0">
                        <a:latin typeface="Calibri" panose="020F0502020204030204" pitchFamily="34" charset="0"/>
                      </a:endParaRPr>
                    </a:p>
                  </a:txBody>
                  <a:tcPr marL="60365" marR="6036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900" b="1" i="0" u="none" strike="noStrike" kern="1200" baseline="0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ACTIVITY NAME </a:t>
                      </a:r>
                      <a:endParaRPr lang="tr-TR" sz="900" b="0" i="0" u="none" strike="noStrike" kern="1200" baseline="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tr-TR" sz="900" b="1" i="0" u="none" strike="noStrike" kern="1200" baseline="0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/ CATEGORY </a:t>
                      </a:r>
                      <a:endParaRPr lang="tr-TR" sz="900" b="0" i="0" u="none" strike="noStrike" kern="1200" baseline="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0365" marR="6036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900" b="1" i="0" u="none" strike="noStrike" kern="1200" baseline="0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TARGET GROUP</a:t>
                      </a:r>
                      <a:endParaRPr lang="tr-TR" sz="900" b="0" i="0" u="none" strike="noStrike" kern="1200" baseline="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0365" marR="6036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900" b="1" i="0" u="none" strike="noStrike" kern="1200" baseline="0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ACTIVITY NAME AND CONTENT </a:t>
                      </a:r>
                      <a:endParaRPr lang="tr-TR" sz="900" b="0" i="0" u="none" strike="noStrike" kern="1200" baseline="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0365" marR="6036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900" b="0" i="0" u="none" strike="noStrike" kern="1200" baseline="0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900" b="1" i="0" u="none" strike="noStrike" kern="1200" baseline="0" dirty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DATE </a:t>
                      </a:r>
                      <a:endParaRPr lang="tr-TR" sz="900" b="0" i="0" u="none" strike="noStrike" kern="1200" baseline="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0365" marR="60365" marT="37148" marB="37148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344019">
                <a:tc>
                  <a:txBody>
                    <a:bodyPr/>
                    <a:lstStyle/>
                    <a:p>
                      <a:pPr algn="ctr"/>
                      <a:r>
                        <a:rPr lang="tr-TR" sz="1000" b="0" i="0" u="none" strike="noStrik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Çevre ve Sıfır Atık Eğitimleri</a:t>
                      </a:r>
                    </a:p>
                  </a:txBody>
                  <a:tcPr marL="60365" marR="60365" marT="37148" marB="371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Öğrenciler, Otel </a:t>
                      </a:r>
                      <a:r>
                        <a:rPr lang="tr-TR" sz="1000" b="0" i="0" u="none" strike="noStrik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, Hastane vb. çalışanları</a:t>
                      </a:r>
                    </a:p>
                  </a:txBody>
                  <a:tcPr marL="60365" marR="60365" marT="37148" marB="371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0" i="0" u="none" strike="noStrik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Çevre Bilincinin Arttırılması</a:t>
                      </a:r>
                    </a:p>
                  </a:txBody>
                  <a:tcPr marL="60365" marR="60365" marT="37148" marB="371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0" i="0" u="none" strike="noStrik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Tüm yıl</a:t>
                      </a:r>
                    </a:p>
                  </a:txBody>
                  <a:tcPr marL="60365" marR="60365" marT="37148" marB="371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Calibri" pitchFamily="34" charset="0"/>
                        </a:rPr>
                        <a:t>1</a:t>
                      </a:r>
                    </a:p>
                  </a:txBody>
                  <a:tcPr marL="60365" marR="60365" marT="37148" marB="371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noProof="0" dirty="0">
                          <a:latin typeface="Calibri" pitchFamily="34" charset="0"/>
                        </a:rPr>
                        <a:t>Environmental</a:t>
                      </a:r>
                      <a:r>
                        <a:rPr lang="tr-TR" sz="1000" noProof="0" dirty="0">
                          <a:latin typeface="Calibri" pitchFamily="34" charset="0"/>
                        </a:rPr>
                        <a:t> </a:t>
                      </a:r>
                      <a:r>
                        <a:rPr lang="tr-TR" sz="1000" noProof="0" dirty="0" err="1">
                          <a:latin typeface="Calibri" pitchFamily="34" charset="0"/>
                        </a:rPr>
                        <a:t>and</a:t>
                      </a:r>
                      <a:r>
                        <a:rPr lang="tr-TR" sz="1000" noProof="0" dirty="0">
                          <a:latin typeface="Calibri" pitchFamily="34" charset="0"/>
                        </a:rPr>
                        <a:t> Zero </a:t>
                      </a:r>
                      <a:r>
                        <a:rPr lang="tr-TR" sz="1000" noProof="0" dirty="0" err="1">
                          <a:latin typeface="Calibri" pitchFamily="34" charset="0"/>
                        </a:rPr>
                        <a:t>Waste</a:t>
                      </a:r>
                      <a:endParaRPr lang="en-US" sz="1000" noProof="0" dirty="0">
                        <a:latin typeface="Calibri" pitchFamily="34" charset="0"/>
                      </a:endParaRPr>
                    </a:p>
                    <a:p>
                      <a:pPr algn="ctr"/>
                      <a:r>
                        <a:rPr lang="en-US" sz="1000" baseline="0" noProof="0" dirty="0">
                          <a:latin typeface="Calibri" pitchFamily="34" charset="0"/>
                        </a:rPr>
                        <a:t> Educations </a:t>
                      </a:r>
                      <a:endParaRPr lang="en-US" sz="1000" noProof="0" dirty="0">
                        <a:latin typeface="Calibri" pitchFamily="34" charset="0"/>
                      </a:endParaRPr>
                    </a:p>
                  </a:txBody>
                  <a:tcPr marL="60365" marR="60365" marT="37148" marB="371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noProof="0" dirty="0">
                          <a:latin typeface="Calibri" pitchFamily="34" charset="0"/>
                        </a:rPr>
                        <a:t>Students, </a:t>
                      </a:r>
                      <a:r>
                        <a:rPr lang="en-US" sz="1000" noProof="0" dirty="0" smtClean="0">
                          <a:latin typeface="Calibri" pitchFamily="34" charset="0"/>
                        </a:rPr>
                        <a:t>Hotel</a:t>
                      </a:r>
                      <a:r>
                        <a:rPr lang="en-US" sz="1000" noProof="0" dirty="0">
                          <a:latin typeface="Calibri" pitchFamily="34" charset="0"/>
                        </a:rPr>
                        <a:t>, Hospital</a:t>
                      </a:r>
                      <a:r>
                        <a:rPr lang="en-US" sz="1000" baseline="0" noProof="0" dirty="0">
                          <a:latin typeface="Calibri" pitchFamily="34" charset="0"/>
                        </a:rPr>
                        <a:t> etc.</a:t>
                      </a:r>
                      <a:endParaRPr lang="en-US" sz="1000" noProof="0" dirty="0">
                        <a:latin typeface="Calibri" pitchFamily="34" charset="0"/>
                      </a:endParaRPr>
                    </a:p>
                  </a:txBody>
                  <a:tcPr marL="60365" marR="60365" marT="37148" marB="371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noProof="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Increase the Environmental Awareness</a:t>
                      </a:r>
                      <a:r>
                        <a:rPr lang="tr-TR" sz="1000" kern="1200" noProof="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000" kern="1200" noProof="0" dirty="0" err="1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and</a:t>
                      </a:r>
                      <a:r>
                        <a:rPr lang="tr-TR" sz="1000" kern="1200" noProof="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000" kern="1200" noProof="0" dirty="0" err="1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Recycling</a:t>
                      </a:r>
                      <a:endParaRPr lang="en-US" sz="1000" kern="1200" noProof="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60365" marR="60365" marT="37148" marB="371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 smtClean="0">
                          <a:latin typeface="Calibri" pitchFamily="34" charset="0"/>
                        </a:rPr>
                        <a:t>2023 </a:t>
                      </a:r>
                      <a:endParaRPr lang="tr-TR" sz="1000" dirty="0">
                        <a:latin typeface="Calibri" pitchFamily="34" charset="0"/>
                      </a:endParaRPr>
                    </a:p>
                  </a:txBody>
                  <a:tcPr marL="60365" marR="60365" marT="37148" marB="371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33714">
                <a:tc>
                  <a:txBody>
                    <a:bodyPr/>
                    <a:lstStyle/>
                    <a:p>
                      <a:pPr algn="ctr"/>
                      <a:r>
                        <a:rPr lang="tr-TR" sz="900" b="0" i="0" u="none" strike="noStrik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Ağaçlandırma ve Tohum Topu Faaliyeti</a:t>
                      </a:r>
                    </a:p>
                  </a:txBody>
                  <a:tcPr marL="60365" marR="6036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9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Otel Personeli</a:t>
                      </a:r>
                      <a:endParaRPr lang="tr-TR" sz="900" b="0" i="0" u="none" strike="noStrike" kern="1200" baseline="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0365" marR="6036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900" b="0" i="0" u="none" strike="noStrik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Yeşil Alanların Arttırılması</a:t>
                      </a:r>
                    </a:p>
                  </a:txBody>
                  <a:tcPr marL="60365" marR="6036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900" b="0" i="0" u="none" strike="noStrik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Tüm Yıl </a:t>
                      </a:r>
                    </a:p>
                  </a:txBody>
                  <a:tcPr marL="60365" marR="6036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900" dirty="0" smtClean="0">
                          <a:latin typeface="Calibri" pitchFamily="34" charset="0"/>
                        </a:rPr>
                        <a:t>2</a:t>
                      </a:r>
                      <a:endParaRPr lang="tr-TR" sz="900" dirty="0">
                        <a:latin typeface="Calibri" pitchFamily="34" charset="0"/>
                      </a:endParaRPr>
                    </a:p>
                  </a:txBody>
                  <a:tcPr marL="60365" marR="6036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noProof="0" dirty="0">
                          <a:latin typeface="Calibri" pitchFamily="34" charset="0"/>
                        </a:rPr>
                        <a:t>Planting Trees</a:t>
                      </a:r>
                      <a:r>
                        <a:rPr lang="en-US" sz="900" baseline="0" noProof="0" dirty="0">
                          <a:latin typeface="Calibri" pitchFamily="34" charset="0"/>
                        </a:rPr>
                        <a:t> </a:t>
                      </a:r>
                      <a:r>
                        <a:rPr lang="tr-TR" sz="900" baseline="0" noProof="0" dirty="0" err="1">
                          <a:latin typeface="Calibri" pitchFamily="34" charset="0"/>
                        </a:rPr>
                        <a:t>and</a:t>
                      </a:r>
                      <a:r>
                        <a:rPr lang="tr-TR" sz="900" baseline="0" noProof="0" dirty="0">
                          <a:latin typeface="Calibri" pitchFamily="34" charset="0"/>
                        </a:rPr>
                        <a:t> </a:t>
                      </a:r>
                      <a:r>
                        <a:rPr lang="tr-TR" sz="900" baseline="0" noProof="0" dirty="0" err="1">
                          <a:latin typeface="Calibri" pitchFamily="34" charset="0"/>
                        </a:rPr>
                        <a:t>Seed</a:t>
                      </a:r>
                      <a:r>
                        <a:rPr lang="tr-TR" sz="900" baseline="0" noProof="0" dirty="0">
                          <a:latin typeface="Calibri" pitchFamily="34" charset="0"/>
                        </a:rPr>
                        <a:t> </a:t>
                      </a:r>
                      <a:r>
                        <a:rPr lang="tr-TR" sz="900" baseline="0" noProof="0" dirty="0" err="1">
                          <a:latin typeface="Calibri" pitchFamily="34" charset="0"/>
                        </a:rPr>
                        <a:t>Balls</a:t>
                      </a:r>
                      <a:endParaRPr lang="en-US" sz="900" noProof="0" dirty="0">
                        <a:latin typeface="Calibri" pitchFamily="34" charset="0"/>
                      </a:endParaRPr>
                    </a:p>
                  </a:txBody>
                  <a:tcPr marL="60365" marR="6036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900" noProof="0" dirty="0" smtClean="0">
                          <a:latin typeface="Calibri" pitchFamily="34" charset="0"/>
                        </a:rPr>
                        <a:t>Hotel </a:t>
                      </a:r>
                      <a:r>
                        <a:rPr lang="tr-TR" sz="900" noProof="0" dirty="0" err="1" smtClean="0">
                          <a:latin typeface="Calibri" pitchFamily="34" charset="0"/>
                        </a:rPr>
                        <a:t>Staff</a:t>
                      </a:r>
                      <a:endParaRPr lang="en-US" sz="900" noProof="0" dirty="0">
                        <a:latin typeface="Calibri" pitchFamily="34" charset="0"/>
                      </a:endParaRPr>
                    </a:p>
                  </a:txBody>
                  <a:tcPr marL="60365" marR="6036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noProof="0" dirty="0">
                          <a:latin typeface="Calibri" pitchFamily="34" charset="0"/>
                        </a:rPr>
                        <a:t>Increase</a:t>
                      </a:r>
                      <a:r>
                        <a:rPr lang="en-US" sz="900" baseline="0" noProof="0" dirty="0">
                          <a:latin typeface="Calibri" pitchFamily="34" charset="0"/>
                        </a:rPr>
                        <a:t> the Number of Trees and Green Areas</a:t>
                      </a:r>
                      <a:endParaRPr lang="en-US" sz="900" noProof="0" dirty="0">
                        <a:latin typeface="Calibri" pitchFamily="34" charset="0"/>
                      </a:endParaRPr>
                    </a:p>
                  </a:txBody>
                  <a:tcPr marL="60365" marR="6036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900" dirty="0" smtClean="0">
                          <a:latin typeface="Calibri" pitchFamily="34" charset="0"/>
                        </a:rPr>
                        <a:t>2023 </a:t>
                      </a:r>
                      <a:endParaRPr lang="tr-TR" sz="900" dirty="0">
                        <a:latin typeface="Calibri" pitchFamily="34" charset="0"/>
                      </a:endParaRPr>
                    </a:p>
                  </a:txBody>
                  <a:tcPr marL="60365" marR="60365" marT="37148" marB="37148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33714">
                <a:tc>
                  <a:txBody>
                    <a:bodyPr/>
                    <a:lstStyle/>
                    <a:p>
                      <a:pPr algn="ctr"/>
                      <a:r>
                        <a:rPr lang="tr-TR" sz="900" b="0" i="0" u="none" strike="noStrik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Çevre ve Ekolojik Yaşam İle İlgili Belgesel Gösterimleri</a:t>
                      </a:r>
                    </a:p>
                  </a:txBody>
                  <a:tcPr marL="60365" marR="60365" marT="37148" marB="371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9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Otel Personeli</a:t>
                      </a:r>
                      <a:endParaRPr lang="tr-TR" sz="900" b="0" i="0" u="none" strike="noStrike" kern="1200" baseline="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0365" marR="60365" marT="37148" marB="371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900" b="0" i="0" u="none" strike="noStrik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Doğanın Korunması ve Çevre Sorunlarına Dikkat Çekilmesi</a:t>
                      </a:r>
                    </a:p>
                  </a:txBody>
                  <a:tcPr marL="60365" marR="60365" marT="37148" marB="371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900" b="0" i="0" u="none" strike="noStrik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Tüm Yıl </a:t>
                      </a:r>
                    </a:p>
                  </a:txBody>
                  <a:tcPr marL="60365" marR="60365" marT="37148" marB="371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900" dirty="0">
                          <a:latin typeface="Calibri" pitchFamily="34" charset="0"/>
                        </a:rPr>
                        <a:t>3</a:t>
                      </a:r>
                    </a:p>
                  </a:txBody>
                  <a:tcPr marL="60365" marR="60365" marT="37148" marB="371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900" kern="1200" noProof="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Documentary Movies About Environment And Ecology Life</a:t>
                      </a:r>
                    </a:p>
                  </a:txBody>
                  <a:tcPr marL="60365" marR="60365" marT="37148" marB="371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900" noProof="0" dirty="0" smtClean="0">
                          <a:latin typeface="Calibri" pitchFamily="34" charset="0"/>
                        </a:rPr>
                        <a:t>Hotel </a:t>
                      </a:r>
                      <a:r>
                        <a:rPr lang="tr-TR" sz="900" noProof="0" dirty="0" err="1" smtClean="0">
                          <a:latin typeface="Calibri" pitchFamily="34" charset="0"/>
                        </a:rPr>
                        <a:t>Staff</a:t>
                      </a:r>
                      <a:endParaRPr lang="en-US" sz="900" noProof="0" dirty="0">
                        <a:latin typeface="Calibri" pitchFamily="34" charset="0"/>
                      </a:endParaRPr>
                    </a:p>
                  </a:txBody>
                  <a:tcPr marL="60365" marR="60365" marT="37148" marB="371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noProof="0" dirty="0">
                          <a:latin typeface="Calibri" pitchFamily="34" charset="0"/>
                        </a:rPr>
                        <a:t>Protection</a:t>
                      </a:r>
                      <a:r>
                        <a:rPr lang="en-US" sz="900" baseline="0" noProof="0" dirty="0">
                          <a:latin typeface="Calibri" pitchFamily="34" charset="0"/>
                        </a:rPr>
                        <a:t> The Environment  and Take Attention to </a:t>
                      </a:r>
                      <a:r>
                        <a:rPr lang="en-US" sz="900" baseline="0" noProof="0" dirty="0" err="1">
                          <a:latin typeface="Calibri" pitchFamily="34" charset="0"/>
                        </a:rPr>
                        <a:t>Enviromental</a:t>
                      </a:r>
                      <a:r>
                        <a:rPr lang="en-US" sz="900" baseline="0" noProof="0" dirty="0">
                          <a:latin typeface="Calibri" pitchFamily="34" charset="0"/>
                        </a:rPr>
                        <a:t> Pollution</a:t>
                      </a:r>
                      <a:endParaRPr lang="en-US" sz="900" noProof="0" dirty="0">
                        <a:latin typeface="Calibri" pitchFamily="34" charset="0"/>
                      </a:endParaRPr>
                    </a:p>
                  </a:txBody>
                  <a:tcPr marL="60365" marR="60365" marT="37148" marB="371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900" dirty="0" smtClean="0">
                          <a:latin typeface="Calibri" pitchFamily="34" charset="0"/>
                        </a:rPr>
                        <a:t>2023 </a:t>
                      </a:r>
                      <a:endParaRPr lang="tr-TR" sz="900" dirty="0">
                        <a:latin typeface="Calibri" pitchFamily="34" charset="0"/>
                      </a:endParaRPr>
                    </a:p>
                  </a:txBody>
                  <a:tcPr marL="60365" marR="60365" marT="37148" marB="371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33714">
                <a:tc>
                  <a:txBody>
                    <a:bodyPr/>
                    <a:lstStyle/>
                    <a:p>
                      <a:pPr algn="ctr"/>
                      <a:r>
                        <a:rPr lang="tr-TR" sz="900" b="0" i="0" u="none" strike="noStrik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Çevre Festivali </a:t>
                      </a:r>
                    </a:p>
                  </a:txBody>
                  <a:tcPr marL="60365" marR="6036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900" b="0" i="0" u="none" strike="noStrik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Öğrenciler ve vatandaşlar </a:t>
                      </a:r>
                    </a:p>
                  </a:txBody>
                  <a:tcPr marL="60365" marR="6036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900" b="0" i="0" u="none" strike="noStrik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Çevre ve Ekolojik Yaşam Bilincinin Oluşturulması Ve Arttırılması </a:t>
                      </a:r>
                    </a:p>
                  </a:txBody>
                  <a:tcPr marL="60365" marR="6036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9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Mayıs 2023</a:t>
                      </a:r>
                      <a:endParaRPr lang="tr-TR" sz="900" b="0" i="0" u="none" strike="noStrike" kern="1200" baseline="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0365" marR="6036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900" dirty="0">
                          <a:latin typeface="Calibri" pitchFamily="34" charset="0"/>
                        </a:rPr>
                        <a:t>4</a:t>
                      </a:r>
                    </a:p>
                  </a:txBody>
                  <a:tcPr marL="60365" marR="6036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noProof="0" dirty="0">
                          <a:latin typeface="Calibri" pitchFamily="34" charset="0"/>
                        </a:rPr>
                        <a:t>Environmental</a:t>
                      </a:r>
                    </a:p>
                    <a:p>
                      <a:pPr algn="ctr"/>
                      <a:r>
                        <a:rPr lang="en-US" sz="900" baseline="0" noProof="0" dirty="0">
                          <a:latin typeface="Calibri" pitchFamily="34" charset="0"/>
                        </a:rPr>
                        <a:t>Festival </a:t>
                      </a:r>
                      <a:endParaRPr lang="en-US" sz="900" noProof="0" dirty="0">
                        <a:latin typeface="Calibri" pitchFamily="34" charset="0"/>
                      </a:endParaRPr>
                    </a:p>
                  </a:txBody>
                  <a:tcPr marL="60365" marR="60365" marT="37148" marB="37148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noProof="0" dirty="0">
                          <a:latin typeface="Calibri" pitchFamily="34" charset="0"/>
                        </a:rPr>
                        <a:t>Students And Citizens </a:t>
                      </a:r>
                    </a:p>
                    <a:p>
                      <a:pPr algn="ctr"/>
                      <a:endParaRPr lang="en-US" sz="900" noProof="0" dirty="0">
                        <a:latin typeface="Calibri" pitchFamily="34" charset="0"/>
                      </a:endParaRPr>
                    </a:p>
                  </a:txBody>
                  <a:tcPr marL="60365" marR="6036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noProof="0" dirty="0">
                          <a:latin typeface="Calibri" pitchFamily="34" charset="0"/>
                        </a:rPr>
                        <a:t>Increase The Environmental </a:t>
                      </a:r>
                      <a:r>
                        <a:rPr lang="tr-TR" sz="900" noProof="0" dirty="0">
                          <a:latin typeface="Calibri" pitchFamily="34" charset="0"/>
                        </a:rPr>
                        <a:t>a</a:t>
                      </a:r>
                      <a:r>
                        <a:rPr lang="en-US" sz="900" noProof="0" dirty="0" err="1">
                          <a:latin typeface="Calibri" pitchFamily="34" charset="0"/>
                        </a:rPr>
                        <a:t>nd</a:t>
                      </a:r>
                      <a:r>
                        <a:rPr lang="en-US" sz="900" noProof="0" dirty="0">
                          <a:latin typeface="Calibri" pitchFamily="34" charset="0"/>
                        </a:rPr>
                        <a:t> Ecologic Life Awareness </a:t>
                      </a:r>
                    </a:p>
                    <a:p>
                      <a:pPr algn="ctr"/>
                      <a:endParaRPr lang="en-US" sz="900" noProof="0" dirty="0">
                        <a:latin typeface="Calibri" pitchFamily="34" charset="0"/>
                      </a:endParaRPr>
                    </a:p>
                  </a:txBody>
                  <a:tcPr marL="60365" marR="6036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900" dirty="0">
                          <a:latin typeface="Calibri" pitchFamily="34" charset="0"/>
                        </a:rPr>
                        <a:t>April</a:t>
                      </a:r>
                      <a:r>
                        <a:rPr lang="tr-TR" sz="900" baseline="0" dirty="0">
                          <a:latin typeface="Calibri" pitchFamily="34" charset="0"/>
                        </a:rPr>
                        <a:t> </a:t>
                      </a:r>
                      <a:r>
                        <a:rPr lang="tr-TR" sz="900" dirty="0" smtClean="0">
                          <a:latin typeface="Calibri" pitchFamily="34" charset="0"/>
                        </a:rPr>
                        <a:t>2023 </a:t>
                      </a:r>
                      <a:endParaRPr lang="tr-TR" sz="900" dirty="0">
                        <a:latin typeface="Calibri" pitchFamily="34" charset="0"/>
                      </a:endParaRPr>
                    </a:p>
                  </a:txBody>
                  <a:tcPr marL="60365" marR="60365" marT="37148" marB="37148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895265">
                <a:tc>
                  <a:txBody>
                    <a:bodyPr/>
                    <a:lstStyle/>
                    <a:p>
                      <a:pPr algn="ctr"/>
                      <a:r>
                        <a:rPr lang="tr-TR" sz="9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Muhtarlar Arası Atık Toplama Yarışmaları</a:t>
                      </a:r>
                    </a:p>
                  </a:txBody>
                  <a:tcPr marL="60365" marR="60365" marT="37148" marB="371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900" dirty="0">
                          <a:latin typeface="Calibri" pitchFamily="34" charset="0"/>
                        </a:rPr>
                        <a:t>Muhtarlar</a:t>
                      </a:r>
                    </a:p>
                  </a:txBody>
                  <a:tcPr marL="60365" marR="60365" marT="37148" marB="371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900" b="0" i="0" u="none" strike="noStrik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Geri Dönüşüm Bilincinin Arttırılması</a:t>
                      </a:r>
                    </a:p>
                  </a:txBody>
                  <a:tcPr marL="60365" marR="60365" marT="37148" marB="371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900" dirty="0">
                          <a:latin typeface="Calibri" pitchFamily="34" charset="0"/>
                        </a:rPr>
                        <a:t>Tüm Yıl </a:t>
                      </a:r>
                    </a:p>
                    <a:p>
                      <a:pPr algn="ctr"/>
                      <a:endParaRPr lang="tr-TR" sz="900" dirty="0">
                        <a:latin typeface="Calibri" pitchFamily="34" charset="0"/>
                      </a:endParaRPr>
                    </a:p>
                  </a:txBody>
                  <a:tcPr marL="60365" marR="60365" marT="37148" marB="371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900" dirty="0">
                          <a:latin typeface="Calibri" pitchFamily="34" charset="0"/>
                        </a:rPr>
                        <a:t>5</a:t>
                      </a:r>
                    </a:p>
                  </a:txBody>
                  <a:tcPr marL="60365" marR="60365" marT="37148" marB="371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noProof="0" dirty="0">
                          <a:latin typeface="Calibri" pitchFamily="34" charset="0"/>
                        </a:rPr>
                        <a:t>Competition of </a:t>
                      </a:r>
                      <a:r>
                        <a:rPr lang="tr-TR" sz="900" noProof="0" dirty="0" err="1">
                          <a:latin typeface="Calibri" pitchFamily="34" charset="0"/>
                        </a:rPr>
                        <a:t>Bulp</a:t>
                      </a:r>
                      <a:r>
                        <a:rPr lang="tr-TR" sz="900" baseline="0" noProof="0" dirty="0">
                          <a:latin typeface="Calibri" pitchFamily="34" charset="0"/>
                        </a:rPr>
                        <a:t> </a:t>
                      </a:r>
                      <a:r>
                        <a:rPr lang="tr-TR" sz="900" baseline="0" noProof="0" dirty="0" err="1">
                          <a:latin typeface="Calibri" pitchFamily="34" charset="0"/>
                        </a:rPr>
                        <a:t>and</a:t>
                      </a:r>
                      <a:r>
                        <a:rPr lang="tr-TR" sz="900" baseline="0" noProof="0" dirty="0">
                          <a:latin typeface="Calibri" pitchFamily="34" charset="0"/>
                        </a:rPr>
                        <a:t> F</a:t>
                      </a:r>
                      <a:r>
                        <a:rPr lang="tr-TR" sz="900" dirty="0" err="1"/>
                        <a:t>luorescent</a:t>
                      </a:r>
                      <a:r>
                        <a:rPr lang="tr-TR" sz="900" dirty="0"/>
                        <a:t> </a:t>
                      </a:r>
                      <a:r>
                        <a:rPr lang="en-US" sz="900" noProof="0" dirty="0">
                          <a:latin typeface="Calibri" pitchFamily="34" charset="0"/>
                        </a:rPr>
                        <a:t>Collection Among the Local Authorities</a:t>
                      </a:r>
                    </a:p>
                  </a:txBody>
                  <a:tcPr marL="60365" marR="60365" marT="37148" marB="371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noProof="0" dirty="0">
                          <a:latin typeface="Calibri" pitchFamily="34" charset="0"/>
                        </a:rPr>
                        <a:t>Citizens</a:t>
                      </a:r>
                      <a:r>
                        <a:rPr lang="en-US" sz="900" baseline="0" noProof="0" dirty="0">
                          <a:latin typeface="Calibri" pitchFamily="34" charset="0"/>
                        </a:rPr>
                        <a:t> And Local Authorities</a:t>
                      </a:r>
                      <a:endParaRPr lang="en-US" sz="900" noProof="0" dirty="0">
                        <a:latin typeface="Calibri" pitchFamily="34" charset="0"/>
                      </a:endParaRPr>
                    </a:p>
                  </a:txBody>
                  <a:tcPr marL="60365" marR="60365" marT="37148" marB="371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noProof="0" dirty="0">
                          <a:latin typeface="Calibri" pitchFamily="34" charset="0"/>
                        </a:rPr>
                        <a:t>Increase the Recycling Awareness</a:t>
                      </a:r>
                    </a:p>
                    <a:p>
                      <a:pPr algn="ctr"/>
                      <a:endParaRPr lang="en-US" sz="900" noProof="0" dirty="0">
                        <a:latin typeface="Calibri" pitchFamily="34" charset="0"/>
                      </a:endParaRPr>
                    </a:p>
                  </a:txBody>
                  <a:tcPr marL="60365" marR="60365" marT="37148" marB="371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900" dirty="0" smtClean="0">
                          <a:latin typeface="Calibri" pitchFamily="34" charset="0"/>
                        </a:rPr>
                        <a:t>2023 </a:t>
                      </a:r>
                      <a:endParaRPr lang="tr-TR" sz="900" dirty="0">
                        <a:latin typeface="Calibri" pitchFamily="34" charset="0"/>
                      </a:endParaRPr>
                    </a:p>
                  </a:txBody>
                  <a:tcPr marL="60365" marR="60365" marT="37148" marB="371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1233532"/>
      </p:ext>
    </p:extLst>
  </p:cSld>
  <p:clrMapOvr>
    <a:masterClrMapping/>
  </p:clrMapOvr>
</p:sld>
</file>

<file path=ppt/theme/theme1.xml><?xml version="1.0" encoding="utf-8"?>
<a:theme xmlns:a="http://schemas.openxmlformats.org/drawingml/2006/main" name="Kristal">
  <a:themeElements>
    <a:clrScheme name="Kristal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Kristal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ristal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19535</TotalTime>
  <Words>200</Words>
  <Application>Microsoft Office PowerPoint</Application>
  <PresentationFormat>A4 Kağıt (210x297 mm)</PresentationFormat>
  <Paragraphs>58</Paragraphs>
  <Slides>1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6" baseType="lpstr">
      <vt:lpstr>Arial</vt:lpstr>
      <vt:lpstr>Calibri</vt:lpstr>
      <vt:lpstr>Trebuchet MS</vt:lpstr>
      <vt:lpstr>Wingdings 3</vt:lpstr>
      <vt:lpstr>Kristal</vt:lpstr>
      <vt:lpstr>2023YILINDA GERÇEKLEŞTİRİLMESİ PLANLANAN ÇEVRE EĞİTİM ETKİNLİKLERİ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Fulya DONMEZ</dc:creator>
  <cp:lastModifiedBy>Nirvana Cosmopolitan Asst. General Manager</cp:lastModifiedBy>
  <cp:revision>1673</cp:revision>
  <cp:lastPrinted>2019-11-20T06:52:14Z</cp:lastPrinted>
  <dcterms:created xsi:type="dcterms:W3CDTF">2015-08-11T08:22:24Z</dcterms:created>
  <dcterms:modified xsi:type="dcterms:W3CDTF">2022-12-05T08:39:38Z</dcterms:modified>
</cp:coreProperties>
</file>