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4"/>
  </p:notesMasterIdLst>
  <p:handoutMasterIdLst>
    <p:handoutMasterId r:id="rId5"/>
  </p:handoutMasterIdLst>
  <p:sldIdLst>
    <p:sldId id="412" r:id="rId2"/>
    <p:sldId id="410" r:id="rId3"/>
  </p:sldIdLst>
  <p:sldSz cx="9144000" cy="6858000" type="screen4x3"/>
  <p:notesSz cx="6761163" cy="9942513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5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ema Uygulanmış Stil 1 - Vurgu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Koyu Stil 2 - Vurgu 1/Vurgu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392" autoAdjust="0"/>
  </p:normalViewPr>
  <p:slideViewPr>
    <p:cSldViewPr>
      <p:cViewPr varScale="1">
        <p:scale>
          <a:sx n="83" d="100"/>
          <a:sy n="83" d="100"/>
        </p:scale>
        <p:origin x="1248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3132"/>
        <p:guide pos="213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5443" tIns="47721" rIns="95443" bIns="47721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BF44D1F3-05DD-4821-AD56-39C7A8B947F2}" type="datetimeFigureOut">
              <a:rPr lang="tr-TR"/>
              <a:pPr>
                <a:defRPr/>
              </a:pPr>
              <a:t>20.11.2023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5443" tIns="47721" rIns="95443" bIns="47721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5752ECAD-A54A-4EB0-9CFF-69A7FBF4000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349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88112" tIns="44056" rIns="88112" bIns="44056" rtlCol="0"/>
          <a:lstStyle>
            <a:lvl1pPr algn="r">
              <a:defRPr sz="1200"/>
            </a:lvl1pPr>
          </a:lstStyle>
          <a:p>
            <a:pPr>
              <a:defRPr/>
            </a:pPr>
            <a:fld id="{60451BD8-E481-4123-AB1B-A3EA166D2298}" type="datetimeFigureOut">
              <a:rPr lang="tr-TR"/>
              <a:pPr>
                <a:defRPr/>
              </a:pPr>
              <a:t>20.11.2023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12" tIns="44056" rIns="88112" bIns="44056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88112" tIns="44056" rIns="88112" bIns="44056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88112" tIns="44056" rIns="88112" bIns="44056" rtlCol="0" anchor="b"/>
          <a:lstStyle>
            <a:lvl1pPr algn="r">
              <a:defRPr sz="1200"/>
            </a:lvl1pPr>
          </a:lstStyle>
          <a:p>
            <a:pPr>
              <a:defRPr/>
            </a:pPr>
            <a:fld id="{9312652C-EDC1-4F62-B3DC-A8B5ECA8D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729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Dik Üçgen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15 Grup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Serbest Form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18 Serbest Form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8" name="19 Serbest Form"/>
            <p:cNvGrpSpPr>
              <a:grpSpLocks/>
            </p:cNvGrpSpPr>
            <p:nvPr/>
          </p:nvGrpSpPr>
          <p:grpSpPr bwMode="auto">
            <a:xfrm>
              <a:off x="-6686" y="4875025"/>
              <a:ext cx="9156783" cy="1996274"/>
              <a:chOff x="-6096" y="4992624"/>
              <a:chExt cx="9156192" cy="1877568"/>
            </a:xfrm>
          </p:grpSpPr>
          <p:pic>
            <p:nvPicPr>
              <p:cNvPr id="11" name="19 Serbest Form"/>
              <p:cNvPicPr>
                <a:picLocks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590" y="5000960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Calibri" pitchFamily="34" charset="0"/>
                </a:endParaRPr>
              </a:p>
            </p:txBody>
          </p:sp>
        </p:grpSp>
        <p:pic>
          <p:nvPicPr>
            <p:cNvPr id="10" name="20 Düz Bağlayıcı"/>
            <p:cNvPicPr>
              <a:picLocks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-12783" y="4868544"/>
              <a:ext cx="9162879" cy="868509"/>
            </a:xfrm>
            <a:prstGeom prst="rect">
              <a:avLst/>
            </a:prstGeom>
            <a:noFill/>
          </p:spPr>
        </p:pic>
      </p:grp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13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7CFEFE1-9497-40D6-B64E-127F5C5F5052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14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EB9AD7-D432-4B19-B9C0-B3F108136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6CAB7-DD96-4C46-8A5C-CB05DF013225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74EC-4864-4C22-B468-FFF81EFA8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494DC-6467-4219-8D86-3E15D82F85E6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BFBAA-A2A0-4D96-AA43-22AEEE418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188" y="6132513"/>
            <a:ext cx="1725612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6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F3A6DD-D8DB-46AD-9D17-2E6703E46540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Konyaaltı Belediyesi 2011 Çevre Etkinlikleri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Köşeli Çift Ayraç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15 Köşeli Çift Ayraç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Resim 20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188" y="6183313"/>
            <a:ext cx="18034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Resim 21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6086475"/>
            <a:ext cx="83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D18B2C-E7BB-4F7E-ABD3-6DA98AB72B75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323A7D-B0FD-4E8C-9C88-9DFB8E2BF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5094C4-A297-49D7-96F0-33CEAB06CFF1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F1A69-DFD2-49C0-ABB3-B8B749E5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8CCF50-17B2-44C7-90DE-D9278420B168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6EFF64-E401-4C2D-B0F8-8FB7EB1D3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EDFC48-5CB6-4B63-BCB4-775D0153B25F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F9290F-EE52-472D-A8CF-065512166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812FB-9D78-4C4F-98D9-859B2D2047B2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3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E8E5-0BFF-4152-9F88-90974256D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24582F-155F-4A2A-8631-58A2B563B4C6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DF720-9785-42AD-8BAF-63B55038A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15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7" name="16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8" name="16 Dik Üçgen"/>
            <p:cNvPicPr>
              <a:picLocks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0" name="18 Düz Bağlayıcı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11" name="19 Köşeli Çift Ayraç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20 Köşeli Çift Ayraç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3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187142-E5F4-4F39-9BDF-DFE8E9AD46B6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14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9458CA-6EAF-4C8D-9BF6-4CE6F47B3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4" name="13 Dik Üçgen"/>
          <p:cNvGrpSpPr>
            <a:grpSpLocks/>
          </p:cNvGrpSpPr>
          <p:nvPr/>
        </p:nvGrpSpPr>
        <p:grpSpPr bwMode="auto">
          <a:xfrm>
            <a:off x="-12700" y="5784850"/>
            <a:ext cx="3414713" cy="1092200"/>
            <a:chOff x="-8" y="3644"/>
            <a:chExt cx="2151" cy="688"/>
          </a:xfrm>
        </p:grpSpPr>
        <p:pic>
          <p:nvPicPr>
            <p:cNvPr id="1028" name="13 Dik Üçgen"/>
            <p:cNvPicPr>
              <a:picLocks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-8" y="3644"/>
              <a:ext cx="2151" cy="688"/>
            </a:xfrm>
            <a:prstGeom prst="rect">
              <a:avLst/>
            </a:prstGeom>
            <a:noFill/>
          </p:spPr>
        </p:pic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175" y="4045"/>
              <a:ext cx="1071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pic>
        <p:nvPicPr>
          <p:cNvPr id="15" name="14 Düz Bağlayıcı"/>
          <p:cNvPicPr>
            <a:picLocks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</p:spPr>
      </p:pic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29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1BF6FE3-3E44-4B55-92E6-C9654512C626}" type="datetimeFigureOut">
              <a:rPr lang="en-US"/>
              <a:pPr>
                <a:defRPr/>
              </a:pPr>
              <a:t>11/20/2023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6E338-2473-4A60-9C96-6537E7AB8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44" r:id="rId7"/>
    <p:sldLayoutId id="2147484053" r:id="rId8"/>
    <p:sldLayoutId id="2147484054" r:id="rId9"/>
    <p:sldLayoutId id="2147484045" r:id="rId10"/>
    <p:sldLayoutId id="21474840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Calibri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533400" y="228600"/>
            <a:ext cx="798830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EK-1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2023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GERÇEKLEŞTİRİLEN ÇEVRE EĞİTİM ETKİNLİKLERİ</a:t>
            </a:r>
          </a:p>
        </p:txBody>
      </p:sp>
      <p:graphicFrame>
        <p:nvGraphicFramePr>
          <p:cNvPr id="6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22206"/>
              </p:ext>
            </p:extLst>
          </p:nvPr>
        </p:nvGraphicFramePr>
        <p:xfrm>
          <a:off x="457200" y="1143000"/>
          <a:ext cx="8305801" cy="4894555"/>
        </p:xfrm>
        <a:graphic>
          <a:graphicData uri="http://schemas.openxmlformats.org/drawingml/2006/table">
            <a:tbl>
              <a:tblPr/>
              <a:tblGrid>
                <a:gridCol w="308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8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65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Etkinliğin 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Tarih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Açıklama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381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SzPct val="65000"/>
                        <a:buFont typeface="Wingdings 3" pitchFamily="18" charset="2"/>
                        <a:buNone/>
                      </a:pPr>
                      <a:r>
                        <a:rPr lang="tr-TR" sz="1000" dirty="0" smtClean="0">
                          <a:latin typeface="Calibri" panose="020F0502020204030204" pitchFamily="34" charset="0"/>
                        </a:rPr>
                        <a:t>Tesis</a:t>
                      </a:r>
                      <a:r>
                        <a:rPr lang="tr-TR" sz="1000" baseline="0" dirty="0" smtClean="0">
                          <a:latin typeface="Calibri" panose="020F0502020204030204" pitchFamily="34" charset="0"/>
                        </a:rPr>
                        <a:t> genelinde 2 aylık periyotlarda Çevre Bilinçlendirme ve Enerji Tasarrufu eğitimleri verilmesi.</a:t>
                      </a:r>
                      <a:endParaRPr lang="tr-TR" sz="1000" dirty="0" smtClean="0"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2023 sezon boyunca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Tüm tesis çalışanların katılımı ile eğitimler gerçekleşmiştir.</a:t>
                      </a:r>
                      <a:endParaRPr kumimoji="0" lang="tr-T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294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Çevre konulu resim ve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boyama </a:t>
                      </a: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etkinlikleri (Mini Club)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2023 sezon boyunca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 Çocuklar çevre haftası kutlamalarında resim yaparak eğlenceli zaman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 geçirdiler. Ayrıca çevre konusunda bilgilendiklerini belirttiler.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31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Deniz Kaplumbağalarını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alt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Koruma ile İlgili Çalışmalar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2022 sezon boyunca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Deniz kaplumbağaları ve üreme alanlarının korunması için tesis</a:t>
                      </a:r>
                    </a:p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çalışanları, yerel </a:t>
                      </a: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halk ve misafirler bilgilendirildi.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178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Mavi kapak projesi katkı sağlanarak Türkiye Omurilik Felçlileri Derneği’ne destek olundu.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2022 sezon boyunca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Ambalaj atıklarının geri dönüşümü ile ilgili öğrencilere bilgi veren oldukça faydalı bir etkinlik oldu. Etkinlik her yıl yöredeki 4 okulda toplam 100 öğrenci ile tekrar edilecek.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74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TEMA Vakfı’na bağış sağlandı.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12.09.2023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Nirvana Otelleri olarak TEMA Vakfı’na bağış sağlandı.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7425"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</a:pPr>
                      <a:r>
                        <a:rPr kumimoji="0" lang="tr-T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tr-T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GSTC Sürdürülebilir Turizm Konferansı 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5-8.05.2023</a:t>
                      </a:r>
                      <a:endParaRPr kumimoji="0" lang="tr-TR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itchFamily="18" charset="2"/>
                        <a:buNone/>
                        <a:tabLst/>
                        <a:defRPr/>
                      </a:pPr>
                      <a:r>
                        <a:rPr kumimoji="0" lang="tr-T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Uluslararası sürdürülebilir turizm konferansı düzenlenerek sürdürülebilir yaşam hakkında farkındalık sağlandı.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0971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57200" y="228600"/>
            <a:ext cx="8264525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EK-2</a:t>
            </a:r>
          </a:p>
          <a:p>
            <a:pPr algn="ctr">
              <a:defRPr/>
            </a:pPr>
            <a:r>
              <a:rPr lang="tr-TR" sz="2400" b="1" dirty="0" smtClean="0">
                <a:solidFill>
                  <a:srgbClr val="002060"/>
                </a:solidFill>
                <a:latin typeface="+mn-lt"/>
              </a:rPr>
              <a:t>2024 </a:t>
            </a:r>
            <a:r>
              <a:rPr lang="tr-TR" sz="2400" b="1" dirty="0">
                <a:solidFill>
                  <a:srgbClr val="002060"/>
                </a:solidFill>
                <a:latin typeface="+mn-lt"/>
              </a:rPr>
              <a:t>YILINDA GERÇEKLEŞTİRİLECEK ÇEVRE EĞİTİM ETKİNLİKLERİ</a:t>
            </a: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369242"/>
              </p:ext>
            </p:extLst>
          </p:nvPr>
        </p:nvGraphicFramePr>
        <p:xfrm>
          <a:off x="381000" y="1219200"/>
          <a:ext cx="8153401" cy="4206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1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45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4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155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 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 adı ve kategorisi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Hedef grup ve yeri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Aktivitenin amacı ve içeriği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1000" kern="1200" dirty="0" smtClean="0"/>
                        <a:t>Planlanan tarih</a:t>
                      </a:r>
                      <a:endParaRPr lang="tr-TR" sz="10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71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1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 Farkındalık</a:t>
                      </a:r>
                      <a:r>
                        <a:rPr lang="tr-TR" sz="1000" u="none" strike="noStrike" baseline="0" dirty="0" smtClean="0"/>
                        <a:t> Eğitimi kapsamında öğrencilerle plaj mıntıka temizliği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a-DK" sz="1000" u="none" strike="noStrike" dirty="0"/>
                        <a:t>Yöre Halkı, Öğrenciler ve Diğer Ülke Halkları </a:t>
                      </a:r>
                      <a:endParaRPr lang="da-DK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 smtClean="0"/>
                        <a:t>Çevre</a:t>
                      </a:r>
                      <a:r>
                        <a:rPr lang="tr-TR" sz="1000" u="none" strike="noStrike" baseline="0" dirty="0" smtClean="0"/>
                        <a:t> temizliği ve Çevre Koruma Bilincinin oluşturulması.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2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 Koruma ve Bilgilendirme Projesi - Basılı </a:t>
                      </a:r>
                      <a:r>
                        <a:rPr lang="tr-TR" sz="1000" u="none" strike="noStrike" dirty="0" err="1"/>
                        <a:t>Döküman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Yöre </a:t>
                      </a:r>
                      <a:r>
                        <a:rPr lang="tr-TR" sz="1000" u="none" strike="noStrike" dirty="0" smtClean="0"/>
                        <a:t>Halkı,</a:t>
                      </a:r>
                    </a:p>
                    <a:p>
                      <a:pPr algn="ctr" fontAlgn="t"/>
                      <a:r>
                        <a:rPr lang="tr-TR" sz="1000" u="none" strike="noStrike" dirty="0" smtClean="0"/>
                        <a:t>Turistler 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r-TR" sz="1000" u="none" strike="noStrike" dirty="0"/>
                        <a:t>Çevremizdeki Bitki, Kuş ve Diğer Canlıların Korunması ve Tanıtılması</a:t>
                      </a:r>
                      <a:endParaRPr lang="tr-TR" sz="10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Mayıs-Eylül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3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3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Çevre Konulu Resim </a:t>
                      </a:r>
                      <a:r>
                        <a:rPr lang="tr-TR" sz="1000" u="none" strike="noStrike" dirty="0" smtClean="0"/>
                        <a:t>Etkinliği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/>
                        <a:t>Öğrenciler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Çocuklarda çevre bilinci oluşturmak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Haziran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86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/>
                        <a:t>4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+mn-lt"/>
                          <a:ea typeface="+mn-ea"/>
                          <a:cs typeface="+mn-cs"/>
                        </a:rPr>
                        <a:t>Mini</a:t>
                      </a:r>
                      <a:r>
                        <a:rPr lang="tr-TR" sz="1000" baseline="0" dirty="0" smtClean="0">
                          <a:latin typeface="+mn-lt"/>
                          <a:ea typeface="+mn-ea"/>
                          <a:cs typeface="+mn-cs"/>
                        </a:rPr>
                        <a:t> Club geri dönüştürülebilir ürünler ile elbise yarışması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Otel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Çevre bilincinin artması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Temmuz </a:t>
                      </a:r>
                      <a:r>
                        <a:rPr lang="tr-TR" sz="1000" dirty="0" smtClean="0"/>
                        <a:t>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47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 smtClean="0"/>
                        <a:t>5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Tüm odalarda </a:t>
                      </a:r>
                      <a:r>
                        <a:rPr lang="tr-TR" sz="100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qr</a:t>
                      </a: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kod uygulaması yapılarak,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kağıt kullanımının azaltılması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/>
                        <a:t>Otel misafirleri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Tüm çevre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bilgi ve tanıtımlarının </a:t>
                      </a:r>
                      <a:r>
                        <a:rPr lang="tr-TR" sz="1000" baseline="0" dirty="0" err="1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qr</a:t>
                      </a:r>
                      <a:r>
                        <a:rPr lang="tr-TR" sz="1000" baseline="0" dirty="0" smtClean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kod üzerinden sağlanması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000" dirty="0" smtClean="0"/>
                        <a:t>Ocak 2024</a:t>
                      </a:r>
                      <a:endParaRPr lang="tr-TR" sz="1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Kalabalı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2366</TotalTime>
  <Words>296</Words>
  <Application>Microsoft Office PowerPoint</Application>
  <PresentationFormat>Ekran Gösterisi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0" baseType="lpstr">
      <vt:lpstr>Arial</vt:lpstr>
      <vt:lpstr>Calibri</vt:lpstr>
      <vt:lpstr>MS Mincho</vt:lpstr>
      <vt:lpstr>Times New Roman</vt:lpstr>
      <vt:lpstr>Verdana</vt:lpstr>
      <vt:lpstr>Wingdings 2</vt:lpstr>
      <vt:lpstr>Wingdings 3</vt:lpstr>
      <vt:lpstr>Kalabalık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oby</dc:creator>
  <cp:lastModifiedBy>Sevilay Çakmakçı | Nirvana Hotels</cp:lastModifiedBy>
  <cp:revision>271</cp:revision>
  <cp:lastPrinted>1601-01-01T00:00:00Z</cp:lastPrinted>
  <dcterms:created xsi:type="dcterms:W3CDTF">1601-01-01T00:00:00Z</dcterms:created>
  <dcterms:modified xsi:type="dcterms:W3CDTF">2023-11-20T09:37:42Z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