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5"/>
  </p:notesMasterIdLst>
  <p:sldIdLst>
    <p:sldId id="420" r:id="rId2"/>
    <p:sldId id="569" r:id="rId3"/>
    <p:sldId id="570" r:id="rId4"/>
  </p:sldIdLst>
  <p:sldSz cx="9906000" cy="6858000" type="A4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553" autoAdjust="0"/>
    <p:restoredTop sz="99763" autoAdjust="0"/>
  </p:normalViewPr>
  <p:slideViewPr>
    <p:cSldViewPr snapToGrid="0">
      <p:cViewPr>
        <p:scale>
          <a:sx n="120" d="100"/>
          <a:sy n="120" d="100"/>
        </p:scale>
        <p:origin x="-102" y="-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87129"/>
            <a:ext cx="5486400" cy="3916739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43013"/>
            <a:ext cx="4851400" cy="33575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153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1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2209" y="320401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2022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9533" y="5810930"/>
            <a:ext cx="8582820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0" dirty="0" smtClean="0">
                <a:latin typeface="Calibri" panose="020F0502020204030204" pitchFamily="34" charset="0"/>
              </a:rPr>
              <a:t> </a:t>
            </a:r>
            <a:r>
              <a:rPr lang="tr-TR" sz="89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890" b="1" dirty="0" smtClean="0">
                <a:latin typeface="Calibri" panose="020F0502020204030204" pitchFamily="34" charset="0"/>
              </a:rPr>
              <a:t>Belediyesi </a:t>
            </a:r>
            <a:endParaRPr lang="tr-TR" sz="890" dirty="0">
              <a:latin typeface="Calibri" panose="020F0502020204030204" pitchFamily="34" charset="0"/>
            </a:endParaRPr>
          </a:p>
          <a:p>
            <a:r>
              <a:rPr lang="tr-TR" sz="890" dirty="0">
                <a:latin typeface="Calibri" panose="020F0502020204030204" pitchFamily="34" charset="0"/>
              </a:rPr>
              <a:t>( ACTIVITIES ORGANIZED BY </a:t>
            </a:r>
            <a:r>
              <a:rPr lang="tr-TR" sz="890" dirty="0" smtClean="0">
                <a:latin typeface="Calibri" panose="020F0502020204030204" pitchFamily="34" charset="0"/>
              </a:rPr>
              <a:t>)</a:t>
            </a:r>
            <a:endParaRPr lang="tr-TR" sz="89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110835"/>
              </p:ext>
            </p:extLst>
          </p:nvPr>
        </p:nvGraphicFramePr>
        <p:xfrm>
          <a:off x="550336" y="916681"/>
          <a:ext cx="8458199" cy="4486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38">
                  <a:extLst>
                    <a:ext uri="{9D8B030D-6E8A-4147-A177-3AD203B41FA5}">
                      <a16:colId xmlns="" xmlns:a16="http://schemas.microsoft.com/office/drawing/2014/main" val="3903955484"/>
                    </a:ext>
                  </a:extLst>
                </a:gridCol>
                <a:gridCol w="971997">
                  <a:extLst>
                    <a:ext uri="{9D8B030D-6E8A-4147-A177-3AD203B41FA5}">
                      <a16:colId xmlns="" xmlns:a16="http://schemas.microsoft.com/office/drawing/2014/main" val="2181547883"/>
                    </a:ext>
                  </a:extLst>
                </a:gridCol>
                <a:gridCol w="1156678">
                  <a:extLst>
                    <a:ext uri="{9D8B030D-6E8A-4147-A177-3AD203B41FA5}">
                      <a16:colId xmlns="" xmlns:a16="http://schemas.microsoft.com/office/drawing/2014/main" val="3123927768"/>
                    </a:ext>
                  </a:extLst>
                </a:gridCol>
                <a:gridCol w="608104">
                  <a:extLst>
                    <a:ext uri="{9D8B030D-6E8A-4147-A177-3AD203B41FA5}">
                      <a16:colId xmlns="" xmlns:a16="http://schemas.microsoft.com/office/drawing/2014/main" val="2685073487"/>
                    </a:ext>
                  </a:extLst>
                </a:gridCol>
                <a:gridCol w="340616">
                  <a:extLst>
                    <a:ext uri="{9D8B030D-6E8A-4147-A177-3AD203B41FA5}">
                      <a16:colId xmlns="" xmlns:a16="http://schemas.microsoft.com/office/drawing/2014/main" val="3318753978"/>
                    </a:ext>
                  </a:extLst>
                </a:gridCol>
                <a:gridCol w="1163083">
                  <a:extLst>
                    <a:ext uri="{9D8B030D-6E8A-4147-A177-3AD203B41FA5}">
                      <a16:colId xmlns="" xmlns:a16="http://schemas.microsoft.com/office/drawing/2014/main" val="1769776021"/>
                    </a:ext>
                  </a:extLst>
                </a:gridCol>
                <a:gridCol w="822465">
                  <a:extLst>
                    <a:ext uri="{9D8B030D-6E8A-4147-A177-3AD203B41FA5}">
                      <a16:colId xmlns="" xmlns:a16="http://schemas.microsoft.com/office/drawing/2014/main" val="945105063"/>
                    </a:ext>
                  </a:extLst>
                </a:gridCol>
                <a:gridCol w="1478776">
                  <a:extLst>
                    <a:ext uri="{9D8B030D-6E8A-4147-A177-3AD203B41FA5}">
                      <a16:colId xmlns="" xmlns:a16="http://schemas.microsoft.com/office/drawing/2014/main" val="2400868764"/>
                    </a:ext>
                  </a:extLst>
                </a:gridCol>
                <a:gridCol w="779242">
                  <a:extLst>
                    <a:ext uri="{9D8B030D-6E8A-4147-A177-3AD203B41FA5}">
                      <a16:colId xmlns="" xmlns:a16="http://schemas.microsoft.com/office/drawing/2014/main" val="171215399"/>
                    </a:ext>
                  </a:extLst>
                </a:gridCol>
              </a:tblGrid>
              <a:tr h="49894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2729402069"/>
                  </a:ext>
                </a:extLst>
              </a:tr>
              <a:tr h="132757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Sıfır Atık Eğitimleri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Belediye, Otel , Hastane vb. çalışanları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 and Zero Waste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Educations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Students, Workers at our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Municipality Hotel, Hospital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etc.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 and Recycling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4377191"/>
                  </a:ext>
                </a:extLst>
              </a:tr>
              <a:tr h="825887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 Söyleşileri, Panelleri, Seminerleri ve Eğitimleri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Ecology Panels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Life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Awareness </a:t>
                      </a:r>
                    </a:p>
                    <a:p>
                      <a:pPr algn="ctr"/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1230031994"/>
                  </a:ext>
                </a:extLst>
              </a:tr>
              <a:tr h="825887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ve Film Gösterimleri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Environment And Ecology Life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Protection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The Environment  and Take Attention to Environmental Pollution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8557282"/>
                  </a:ext>
                </a:extLst>
              </a:tr>
              <a:tr h="100773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Kompost</a:t>
                      </a: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Konusunda Eğitim ve Atölye Çalışmaları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0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Workshops About How To Make Compost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000" b="0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ith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The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 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Garbage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Students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b="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b="0" noProof="0" dirty="0" smtClean="0">
                          <a:latin typeface="Calibri" pitchFamily="34" charset="0"/>
                        </a:rPr>
                        <a:t>he Environmental </a:t>
                      </a:r>
                      <a:r>
                        <a:rPr lang="tr-TR" sz="1000" b="0" noProof="0" dirty="0" smtClean="0">
                          <a:latin typeface="Calibri" pitchFamily="34" charset="0"/>
                        </a:rPr>
                        <a:t>a</a:t>
                      </a:r>
                      <a:r>
                        <a:rPr lang="en-US" sz="1000" b="0" noProof="0" dirty="0" err="1" smtClean="0">
                          <a:latin typeface="Calibri" pitchFamily="34" charset="0"/>
                        </a:rPr>
                        <a:t>nd</a:t>
                      </a:r>
                      <a:r>
                        <a:rPr lang="en-US" sz="1000" b="0" noProof="0" dirty="0" smtClean="0">
                          <a:latin typeface="Calibri" pitchFamily="34" charset="0"/>
                        </a:rPr>
                        <a:t>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latin typeface="Calibri" pitchFamily="34" charset="0"/>
                        </a:rPr>
                        <a:t>20</a:t>
                      </a:r>
                      <a:r>
                        <a:rPr lang="tr-TR" sz="1000" b="0" noProof="0" dirty="0" smtClean="0">
                          <a:latin typeface="Calibri" pitchFamily="34" charset="0"/>
                        </a:rPr>
                        <a:t>22</a:t>
                      </a:r>
                      <a:endParaRPr lang="en-US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8228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5436" y="420985"/>
            <a:ext cx="7623451" cy="35895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2022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52338"/>
              </p:ext>
            </p:extLst>
          </p:nvPr>
        </p:nvGraphicFramePr>
        <p:xfrm>
          <a:off x="588235" y="956402"/>
          <a:ext cx="8445698" cy="4403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55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05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49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547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8375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007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7430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29941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71613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52463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02939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Atölye Çalışmaları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5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Workshops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about Environment</a:t>
                      </a:r>
                    </a:p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and Wastes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Citizens and 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2022</a:t>
                      </a:r>
                      <a:endParaRPr lang="en-US" sz="1000" noProof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0179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Konulu Kısa Film ve / veya Fotoğraf Yarışmaları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Film and Photography Competition about Environment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2022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36851">
                <a:tc>
                  <a:txBody>
                    <a:bodyPr/>
                    <a:lstStyle/>
                    <a:p>
                      <a:pPr algn="ctr"/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Toplama ve Ayrıştırma Tesislerine Teknik</a:t>
                      </a:r>
                      <a:r>
                        <a:rPr lang="tr-TR" sz="10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Geziler</a:t>
                      </a:r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  <a:p>
                      <a:pPr algn="ctr"/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Geri Dönüşümün Yerinde Görülmesi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7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Technical Visit to the Packaging Waste Recycling  Plant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Students and Citizens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Teach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the Recycling Process at the Packaging Plant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2022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3685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Konularında Farkındalık Yaratacak Doğa Gezileri</a:t>
                      </a:r>
                    </a:p>
                    <a:p>
                      <a:pPr algn="ctr"/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Sivil</a:t>
                      </a:r>
                      <a:r>
                        <a:rPr lang="tr-TR" sz="1000" baseline="0" dirty="0" smtClean="0">
                          <a:latin typeface="Calibri" pitchFamily="34" charset="0"/>
                        </a:rPr>
                        <a:t> Toplum Kuruluş Üyeleri ve Vatandaşlar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Çevre Bilincinin Arttırılması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8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Trekking</a:t>
                      </a:r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err="1" smtClean="0">
                          <a:latin typeface="Calibri" pitchFamily="34" charset="0"/>
                        </a:rPr>
                        <a:t>Society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Members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and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Citizens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2022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79769" y="5791269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490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8334" y="495628"/>
            <a:ext cx="7589386" cy="35895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2022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2769" y="5747065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  <a:r>
              <a:rPr lang="tr-TR" sz="894" dirty="0">
                <a:solidFill>
                  <a:schemeClr val="dk1"/>
                </a:solidFill>
                <a:latin typeface="Calibri" panose="020F0502020204030204" pitchFamily="34" charset="0"/>
              </a:rPr>
              <a:t>Environment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73539"/>
              </p:ext>
            </p:extLst>
          </p:nvPr>
        </p:nvGraphicFramePr>
        <p:xfrm>
          <a:off x="509545" y="801538"/>
          <a:ext cx="8576734" cy="4597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75">
                  <a:extLst>
                    <a:ext uri="{9D8B030D-6E8A-4147-A177-3AD203B41FA5}">
                      <a16:colId xmlns="" xmlns:a16="http://schemas.microsoft.com/office/drawing/2014/main" val="4217659136"/>
                    </a:ext>
                  </a:extLst>
                </a:gridCol>
                <a:gridCol w="1085420">
                  <a:extLst>
                    <a:ext uri="{9D8B030D-6E8A-4147-A177-3AD203B41FA5}">
                      <a16:colId xmlns="" xmlns:a16="http://schemas.microsoft.com/office/drawing/2014/main" val="1233579803"/>
                    </a:ext>
                  </a:extLst>
                </a:gridCol>
                <a:gridCol w="1073089">
                  <a:extLst>
                    <a:ext uri="{9D8B030D-6E8A-4147-A177-3AD203B41FA5}">
                      <a16:colId xmlns="" xmlns:a16="http://schemas.microsoft.com/office/drawing/2014/main" val="2758385217"/>
                    </a:ext>
                  </a:extLst>
                </a:gridCol>
                <a:gridCol w="664900">
                  <a:extLst>
                    <a:ext uri="{9D8B030D-6E8A-4147-A177-3AD203B41FA5}">
                      <a16:colId xmlns="" xmlns:a16="http://schemas.microsoft.com/office/drawing/2014/main" val="4083064908"/>
                    </a:ext>
                  </a:extLst>
                </a:gridCol>
                <a:gridCol w="389713">
                  <a:extLst>
                    <a:ext uri="{9D8B030D-6E8A-4147-A177-3AD203B41FA5}">
                      <a16:colId xmlns="" xmlns:a16="http://schemas.microsoft.com/office/drawing/2014/main" val="346850215"/>
                    </a:ext>
                  </a:extLst>
                </a:gridCol>
                <a:gridCol w="1163029">
                  <a:extLst>
                    <a:ext uri="{9D8B030D-6E8A-4147-A177-3AD203B41FA5}">
                      <a16:colId xmlns="" xmlns:a16="http://schemas.microsoft.com/office/drawing/2014/main" val="1281675332"/>
                    </a:ext>
                  </a:extLst>
                </a:gridCol>
                <a:gridCol w="808677">
                  <a:extLst>
                    <a:ext uri="{9D8B030D-6E8A-4147-A177-3AD203B41FA5}">
                      <a16:colId xmlns="" xmlns:a16="http://schemas.microsoft.com/office/drawing/2014/main" val="1870648865"/>
                    </a:ext>
                  </a:extLst>
                </a:gridCol>
                <a:gridCol w="1162560">
                  <a:extLst>
                    <a:ext uri="{9D8B030D-6E8A-4147-A177-3AD203B41FA5}">
                      <a16:colId xmlns="" xmlns:a16="http://schemas.microsoft.com/office/drawing/2014/main" val="2269095533"/>
                    </a:ext>
                  </a:extLst>
                </a:gridCol>
                <a:gridCol w="1076171">
                  <a:extLst>
                    <a:ext uri="{9D8B030D-6E8A-4147-A177-3AD203B41FA5}">
                      <a16:colId xmlns="" xmlns:a16="http://schemas.microsoft.com/office/drawing/2014/main" val="2457125191"/>
                    </a:ext>
                  </a:extLst>
                </a:gridCol>
              </a:tblGrid>
              <a:tr h="542797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362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Falezler ve  Deniz Dibi Temizliği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Toprak ve Suyun  Temizliğinin Öneminin Vurgulanması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Coastal  And Sea Cleaning</a:t>
                      </a:r>
                      <a:r>
                        <a:rPr lang="tr-TR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Students and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Citizens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Emphasize Soil and Sea Pollution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Problems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2022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7904240"/>
                  </a:ext>
                </a:extLst>
              </a:tr>
              <a:tr h="106437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İklim Krizi Eylem Planı Eğitimleri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Kurumları, STK’lar,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Vatandaşlar, 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about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Climate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Change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Societies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Citiziens</a:t>
                      </a:r>
                      <a:endParaRPr lang="en-GB" sz="1000" b="0" i="0" u="none" strike="noStrike" kern="1200" baseline="0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2022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05869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Festival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2022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04014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+0,5 Akdeniz’in Geleceği 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 </a:t>
                      </a:r>
                      <a:r>
                        <a:rPr lang="tr-TR" sz="1000" b="0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Çalıştayları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Resmi Kurum, Kuruluşlar, Odalar, Akademisyenler, Çevre Dernekleri vb.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Çevre için Projeler Geliştirilmesi ve Uygulanması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Environment Workshops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 Academics, Societies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To Develop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and Apply Projects for </a:t>
                      </a:r>
                      <a:r>
                        <a:rPr lang="en-GB" sz="1000" b="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Muratpaşa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Sustainable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Environment 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2022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23415</TotalTime>
  <Words>616</Words>
  <Application>Microsoft Office PowerPoint</Application>
  <PresentationFormat>A4 Kağıt (210x297 mm)</PresentationFormat>
  <Paragraphs>159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Kristal</vt:lpstr>
      <vt:lpstr>2022 YILINDA GERÇEKLEŞTİRİLMESİ PLANLANAN ÇEVRE EĞİTİM ETKİNLİKLERİ </vt:lpstr>
      <vt:lpstr>2022 YILINDA GERÇEKLEŞTİRİLMESİ PLANLANAN ÇEVRE EĞİTİM ETKİNLİKLERİ </vt:lpstr>
      <vt:lpstr>2022 YILINDA GERÇEKLEŞTİRİLMESİ PLANLANAN ÇEVRE EĞİTİM ETKİNLİKLERİ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Hale ERGIN FIRAT</dc:creator>
  <cp:lastModifiedBy>YILMAZ, Gurkan</cp:lastModifiedBy>
  <cp:revision>1781</cp:revision>
  <cp:lastPrinted>2021-11-24T05:49:45Z</cp:lastPrinted>
  <dcterms:created xsi:type="dcterms:W3CDTF">2015-08-11T08:22:24Z</dcterms:created>
  <dcterms:modified xsi:type="dcterms:W3CDTF">2021-11-25T12:44:04Z</dcterms:modified>
</cp:coreProperties>
</file>