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17"/>
  </p:notesMasterIdLst>
  <p:handoutMasterIdLst>
    <p:handoutMasterId r:id="rId18"/>
  </p:handoutMasterIdLst>
  <p:sldIdLst>
    <p:sldId id="415" r:id="rId2"/>
    <p:sldId id="256" r:id="rId3"/>
    <p:sldId id="403" r:id="rId4"/>
    <p:sldId id="412" r:id="rId5"/>
    <p:sldId id="407" r:id="rId6"/>
    <p:sldId id="395" r:id="rId7"/>
    <p:sldId id="258" r:id="rId8"/>
    <p:sldId id="396" r:id="rId9"/>
    <p:sldId id="337" r:id="rId10"/>
    <p:sldId id="259" r:id="rId11"/>
    <p:sldId id="347" r:id="rId12"/>
    <p:sldId id="349" r:id="rId13"/>
    <p:sldId id="273" r:id="rId14"/>
    <p:sldId id="274" r:id="rId15"/>
    <p:sldId id="410" r:id="rId16"/>
  </p:sldIdLst>
  <p:sldSz cx="9144000" cy="6858000" type="screen4x3"/>
  <p:notesSz cx="6761163" cy="9942513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392" autoAdjust="0"/>
  </p:normalViewPr>
  <p:slideViewPr>
    <p:cSldViewPr>
      <p:cViewPr varScale="1">
        <p:scale>
          <a:sx n="99" d="100"/>
          <a:sy n="99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5443" tIns="47721" rIns="95443" bIns="4772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5443" tIns="47721" rIns="95443" bIns="4772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BF44D1F3-05DD-4821-AD56-39C7A8B947F2}" type="datetimeFigureOut">
              <a:rPr lang="tr-TR"/>
              <a:pPr>
                <a:defRPr/>
              </a:pPr>
              <a:t>3.12.2021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5443" tIns="47721" rIns="95443" bIns="4772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5443" tIns="47721" rIns="95443" bIns="4772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5752ECAD-A54A-4EB0-9CFF-69A7FBF4000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349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88112" tIns="44056" rIns="88112" bIns="44056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88112" tIns="44056" rIns="88112" bIns="44056" rtlCol="0"/>
          <a:lstStyle>
            <a:lvl1pPr algn="r">
              <a:defRPr sz="1200"/>
            </a:lvl1pPr>
          </a:lstStyle>
          <a:p>
            <a:pPr>
              <a:defRPr/>
            </a:pPr>
            <a:fld id="{60451BD8-E481-4123-AB1B-A3EA166D2298}" type="datetimeFigureOut">
              <a:rPr lang="tr-TR"/>
              <a:pPr>
                <a:defRPr/>
              </a:pPr>
              <a:t>3.12.2021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12" tIns="44056" rIns="88112" bIns="44056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88112" tIns="44056" rIns="88112" bIns="44056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88112" tIns="44056" rIns="88112" bIns="4405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88112" tIns="44056" rIns="88112" bIns="44056" rtlCol="0" anchor="b"/>
          <a:lstStyle>
            <a:lvl1pPr algn="r">
              <a:defRPr sz="1200"/>
            </a:lvl1pPr>
          </a:lstStyle>
          <a:p>
            <a:pPr>
              <a:defRPr/>
            </a:pPr>
            <a:fld id="{9312652C-EDC1-4F62-B3DC-A8B5ECA8D7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29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58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5B573-242C-46DB-8571-150CC54EBA6C}" type="slidenum">
              <a:rPr lang="tr-TR" smtClean="0"/>
              <a:pPr/>
              <a:t>2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07005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grpSp>
          <p:nvGrpSpPr>
            <p:cNvPr id="8" name="19 Serbest Form"/>
            <p:cNvGrpSpPr>
              <a:grpSpLocks/>
            </p:cNvGrpSpPr>
            <p:nvPr/>
          </p:nvGrpSpPr>
          <p:grpSpPr bwMode="auto">
            <a:xfrm>
              <a:off x="-6686" y="4875025"/>
              <a:ext cx="9156783" cy="1996274"/>
              <a:chOff x="-6096" y="4992624"/>
              <a:chExt cx="9156192" cy="1877568"/>
            </a:xfrm>
          </p:grpSpPr>
          <p:pic>
            <p:nvPicPr>
              <p:cNvPr id="11" name="19 Serbest Form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590" y="500096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10" name="20 Düz Bağlayıcı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2783" y="4868544"/>
              <a:ext cx="9162879" cy="868509"/>
            </a:xfrm>
            <a:prstGeom prst="rect">
              <a:avLst/>
            </a:prstGeom>
            <a:noFill/>
          </p:spPr>
        </p:pic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3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7CFEFE1-9497-40D6-B64E-127F5C5F5052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14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EEB9AD7-D432-4B19-B9C0-B3F108136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6CAB7-DD96-4C46-8A5C-CB05DF013225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74EC-4864-4C22-B468-FFF81EFA8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94DC-6467-4219-8D86-3E15D82F85E6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FBAA-A2A0-4D96-AA43-22AEEE418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6132513"/>
            <a:ext cx="1725612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6086475"/>
            <a:ext cx="838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F3A6DD-D8DB-46AD-9D17-2E6703E46540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Konyaaltı Belediyesi 2011 Çevre Etkinlikleri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15 Köşeli Çift Ayraç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pic>
        <p:nvPicPr>
          <p:cNvPr id="6" name="Resim 2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88" y="6183313"/>
            <a:ext cx="18034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sim 2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6086475"/>
            <a:ext cx="838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D18B2C-E7BB-4F7E-ABD3-6DA98AB72B75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323A7D-B0FD-4E8C-9C88-9DFB8E2BF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5094C4-A297-49D7-96F0-33CEAB06CFF1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7F1A69-DFD2-49C0-ABB3-B8B749E5A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8CCF50-17B2-44C7-90DE-D9278420B168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6EFF64-E401-4C2D-B0F8-8FB7EB1D3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EDFC48-5CB6-4B63-BCB4-775D0153B25F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F9290F-EE52-472D-A8CF-065512166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812FB-9D78-4C4F-98D9-859B2D2047B2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E8E5-0BFF-4152-9F88-90974256D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24582F-155F-4A2A-8631-58A2B563B4C6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BDF720-9785-42AD-8BAF-63B55038A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grpSp>
        <p:nvGrpSpPr>
          <p:cNvPr id="7" name="16 Dik Üçgen"/>
          <p:cNvGrpSpPr>
            <a:grpSpLocks/>
          </p:cNvGrpSpPr>
          <p:nvPr/>
        </p:nvGrpSpPr>
        <p:grpSpPr bwMode="auto">
          <a:xfrm>
            <a:off x="-12700" y="5784850"/>
            <a:ext cx="3414713" cy="1092200"/>
            <a:chOff x="-8" y="3644"/>
            <a:chExt cx="2151" cy="688"/>
          </a:xfrm>
        </p:grpSpPr>
        <p:pic>
          <p:nvPicPr>
            <p:cNvPr id="8" name="16 Dik Üçgen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0" name="18 Düz Bağlayıcı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</p:spPr>
      </p:pic>
      <p:sp>
        <p:nvSpPr>
          <p:cNvPr id="11" name="19 Köşeli Çift Ayraç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20 Köşeli Çift Ayraç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0187142-E5F4-4F39-9BDF-DFE8E9AD46B6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14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9458CA-6EAF-4C8D-9BF6-4CE6F47B3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grpSp>
        <p:nvGrpSpPr>
          <p:cNvPr id="14" name="13 Dik Üçgen"/>
          <p:cNvGrpSpPr>
            <a:grpSpLocks/>
          </p:cNvGrpSpPr>
          <p:nvPr/>
        </p:nvGrpSpPr>
        <p:grpSpPr bwMode="auto">
          <a:xfrm>
            <a:off x="-12700" y="5784850"/>
            <a:ext cx="3414713" cy="1092200"/>
            <a:chOff x="-8" y="3644"/>
            <a:chExt cx="2151" cy="688"/>
          </a:xfrm>
        </p:grpSpPr>
        <p:pic>
          <p:nvPicPr>
            <p:cNvPr id="1028" name="13 Dik Üçgen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</p:spPr>
        </p:pic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5" name="14 Düz Bağlayıcı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</p:spPr>
      </p:pic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1BF6FE3-3E44-4B55-92E6-C9654512C626}" type="datetimeFigureOut">
              <a:rPr lang="en-US"/>
              <a:pPr>
                <a:defRPr/>
              </a:pPr>
              <a:t>12/3/2021</a:t>
            </a:fld>
            <a:endParaRPr lang="en-US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D26E338-2473-4A60-9C96-6537E7AB8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44" r:id="rId7"/>
    <p:sldLayoutId id="2147484053" r:id="rId8"/>
    <p:sldLayoutId id="2147484054" r:id="rId9"/>
    <p:sldLayoutId id="2147484045" r:id="rId10"/>
    <p:sldLayoutId id="21474840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Başlık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785100" cy="1006475"/>
          </a:xfrm>
        </p:spPr>
      </p:pic>
      <p:sp>
        <p:nvSpPr>
          <p:cNvPr id="10243" name="2 Alt Başlık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772400" cy="3429000"/>
          </a:xfrm>
        </p:spPr>
        <p:txBody>
          <a:bodyPr/>
          <a:lstStyle/>
          <a:p>
            <a:pPr marL="514350" marR="0" indent="-514350"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sz="2200" dirty="0" smtClean="0">
                <a:solidFill>
                  <a:schemeClr val="tx1"/>
                </a:solidFill>
              </a:rPr>
              <a:t>Bu doküman; pratik bir şablon olarak isteyenlerin kullanması için hazırlanmıştır. Dosya hazırlanırken;</a:t>
            </a:r>
          </a:p>
          <a:p>
            <a:pPr marL="971550" lvl="1" indent="-514350"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sz="1800" dirty="0" smtClean="0"/>
              <a:t>Her bir etkinlik için 4’ten fazla fotoğrafa yer verilmemeli,</a:t>
            </a:r>
          </a:p>
          <a:p>
            <a:pPr marL="971550" lvl="1" indent="-514350"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sz="1800" dirty="0" smtClean="0"/>
              <a:t>Her bir etkinlik 3’ten fazla sayfada açıklanmamalı,</a:t>
            </a:r>
          </a:p>
          <a:p>
            <a:pPr marL="971550" lvl="1" indent="-514350"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sz="1800" dirty="0" smtClean="0"/>
              <a:t>Etkinliklerle ilgili fotoğrafların orijinalleri ve </a:t>
            </a:r>
            <a:r>
              <a:rPr lang="tr-TR" sz="1800" b="1" dirty="0" smtClean="0"/>
              <a:t>hazırlanan bu dosya bağlı bulunduğunuz TÜRÇEV şubesine mail ile gönderilmelidir.</a:t>
            </a:r>
          </a:p>
          <a:p>
            <a:pPr marL="971550" lvl="1" indent="-514350"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sz="1800" b="1" dirty="0" smtClean="0"/>
              <a:t>Hazırlanan dosyayı online olarak iletiniz. Baskı veya çıktı almayınız.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4" y="533400"/>
            <a:ext cx="4050289" cy="303961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03" y="3068960"/>
            <a:ext cx="4353659" cy="3267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5 Dikdörtgen"/>
          <p:cNvSpPr>
            <a:spLocks noChangeArrowheads="1"/>
          </p:cNvSpPr>
          <p:nvPr/>
        </p:nvSpPr>
        <p:spPr bwMode="auto">
          <a:xfrm>
            <a:off x="609600" y="990600"/>
            <a:ext cx="7620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3</a:t>
            </a:r>
            <a:endParaRPr lang="tr-TR" sz="2400" dirty="0">
              <a:latin typeface="Calibri" pitchFamily="34" charset="0"/>
              <a:cs typeface="Arial" charset="0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tr-TR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-ERASMUS </a:t>
            </a:r>
            <a:r>
              <a:rPr lang="tr-TR" sz="2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öğrencileriyle Sahil Temizliği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tr-TR" sz="2000" dirty="0">
              <a:latin typeface="Calibri" pitchFamily="34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TARİHİ</a:t>
            </a:r>
          </a:p>
          <a:p>
            <a:pPr marL="342900" lvl="0" indent="-342900" eaLnBrk="0" hangingPunct="0">
              <a:buClr>
                <a:schemeClr val="tx1"/>
              </a:buClr>
              <a:buSzPct val="65000"/>
            </a:pPr>
            <a:r>
              <a:rPr lang="tr-TR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</a:t>
            </a:r>
            <a:r>
              <a:rPr lang="tr-TR" sz="2000" dirty="0" smtClean="0">
                <a:latin typeface="+mj-lt"/>
                <a:ea typeface="MS Mincho" pitchFamily="49" charset="-128"/>
                <a:cs typeface="Times New Roman" pitchFamily="18" charset="0"/>
              </a:rPr>
              <a:t>12.08.2021</a:t>
            </a:r>
            <a:endParaRPr lang="tr-TR" sz="2000" dirty="0">
              <a:latin typeface="+mj-lt"/>
              <a:ea typeface="MS Mincho" pitchFamily="49" charset="-128"/>
              <a:cs typeface="Times New Roman" pitchFamily="18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ETKİNLİĞE AKTİF OLARAK KATILANLAR</a:t>
            </a: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000" dirty="0" smtClean="0">
                <a:latin typeface="Calibri" pitchFamily="34" charset="0"/>
                <a:cs typeface="Arial" charset="0"/>
              </a:rPr>
              <a:t>-Demre </a:t>
            </a:r>
            <a:r>
              <a:rPr lang="tr-TR" sz="2000" dirty="0" smtClean="0">
                <a:latin typeface="Calibri" pitchFamily="34" charset="0"/>
                <a:cs typeface="Arial" charset="0"/>
              </a:rPr>
              <a:t>Belediyesi</a:t>
            </a:r>
            <a:r>
              <a:rPr lang="tr-TR" sz="2000" dirty="0" smtClean="0">
                <a:latin typeface="Calibri" pitchFamily="34" charset="0"/>
                <a:cs typeface="Arial" charset="0"/>
              </a:rPr>
              <a:t>, LİDOSK </a:t>
            </a:r>
            <a:r>
              <a:rPr lang="tr-TR" sz="2000" dirty="0" smtClean="0">
                <a:latin typeface="Calibri" pitchFamily="34" charset="0"/>
                <a:cs typeface="Arial" charset="0"/>
              </a:rPr>
              <a:t>Spor </a:t>
            </a:r>
            <a:r>
              <a:rPr lang="tr-TR" sz="2000" dirty="0" err="1" smtClean="0">
                <a:latin typeface="Calibri" pitchFamily="34" charset="0"/>
                <a:cs typeface="Arial" charset="0"/>
              </a:rPr>
              <a:t>Klübü</a:t>
            </a:r>
            <a:r>
              <a:rPr lang="tr-TR" sz="2000" dirty="0" smtClean="0">
                <a:latin typeface="Calibri" pitchFamily="34" charset="0"/>
                <a:cs typeface="Arial" charset="0"/>
              </a:rPr>
              <a:t>  </a:t>
            </a: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BELGELER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 smtClean="0">
                <a:latin typeface="Calibri" pitchFamily="34" charset="0"/>
                <a:cs typeface="Arial" charset="0"/>
              </a:rPr>
              <a:t>-Fotoğraf</a:t>
            </a: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</p:txBody>
      </p:sp>
      <p:sp>
        <p:nvSpPr>
          <p:cNvPr id="3" name="4 Metin kutusu"/>
          <p:cNvSpPr txBox="1"/>
          <p:nvPr/>
        </p:nvSpPr>
        <p:spPr>
          <a:xfrm>
            <a:off x="152400" y="152400"/>
            <a:ext cx="1295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solidFill>
                  <a:srgbClr val="FF0000"/>
                </a:solidFill>
                <a:latin typeface="+mn-lt"/>
              </a:rPr>
              <a:t>ÖRNEK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9" y="260648"/>
            <a:ext cx="3647868" cy="258227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0649"/>
            <a:ext cx="4104456" cy="258227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76" y="3255731"/>
            <a:ext cx="3791884" cy="266616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55731"/>
            <a:ext cx="3717032" cy="2657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620688"/>
            <a:ext cx="7992888" cy="3465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000" b="1" u="sng" dirty="0">
                <a:latin typeface="Calibri" pitchFamily="34" charset="0"/>
                <a:cs typeface="Arial" charset="0"/>
              </a:rPr>
              <a:t>ETKİNLİK </a:t>
            </a:r>
            <a:r>
              <a:rPr lang="tr-TR" sz="2000" b="1" u="sng" dirty="0" smtClean="0">
                <a:latin typeface="Calibri" pitchFamily="34" charset="0"/>
                <a:cs typeface="Arial" charset="0"/>
              </a:rPr>
              <a:t>4</a:t>
            </a: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tr-TR" altLang="tr-TR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-Okullar </a:t>
            </a:r>
            <a:r>
              <a:rPr lang="tr-TR" altLang="tr-TR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ile sahil temizliği etkinliği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tr-TR" dirty="0">
              <a:latin typeface="Calibri" pitchFamily="34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b="1" u="sng" dirty="0">
                <a:latin typeface="Calibri" pitchFamily="34" charset="0"/>
                <a:cs typeface="Arial" charset="0"/>
              </a:rPr>
              <a:t>ETKİNLİK </a:t>
            </a:r>
            <a:r>
              <a:rPr lang="tr-TR" sz="2000" b="1" u="sng" dirty="0" smtClean="0">
                <a:latin typeface="Calibri" pitchFamily="34" charset="0"/>
                <a:cs typeface="Arial" charset="0"/>
              </a:rPr>
              <a:t>TARİHİ</a:t>
            </a:r>
          </a:p>
          <a:p>
            <a:pPr marL="342900" lvl="0" indent="-342900" eaLnBrk="0" hangingPunct="0">
              <a:buClr>
                <a:schemeClr val="tx1"/>
              </a:buClr>
              <a:buSzPct val="65000"/>
            </a:pPr>
            <a:r>
              <a:rPr lang="tr-TR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</a:t>
            </a:r>
            <a:r>
              <a:rPr lang="tr-TR" sz="2000" dirty="0" smtClean="0">
                <a:latin typeface="+mj-lt"/>
                <a:ea typeface="MS Mincho" pitchFamily="49" charset="-128"/>
                <a:cs typeface="Times New Roman" pitchFamily="18" charset="0"/>
              </a:rPr>
              <a:t>29.11.2021</a:t>
            </a:r>
            <a:endParaRPr lang="tr-TR" dirty="0">
              <a:latin typeface="+mj-lt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000" b="1" u="sng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ETKİNLİĞE AKTİF OLARAK </a:t>
            </a:r>
            <a:r>
              <a:rPr lang="tr-TR" sz="2000" b="1" u="sng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KATILANLAR</a:t>
            </a: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-Demre </a:t>
            </a: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Eğitim Merkezi</a:t>
            </a:r>
            <a:endParaRPr lang="tr-TR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endParaRPr lang="tr-TR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000" b="1" u="sng" dirty="0" smtClean="0">
                <a:latin typeface="Calibri" pitchFamily="34" charset="0"/>
                <a:cs typeface="Arial" charset="0"/>
              </a:rPr>
              <a:t>BELGELER</a:t>
            </a: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000" dirty="0" smtClean="0">
                <a:latin typeface="Calibri" pitchFamily="34" charset="0"/>
                <a:cs typeface="Arial" charset="0"/>
              </a:rPr>
              <a:t>-Fotoğraf</a:t>
            </a:r>
            <a:endParaRPr lang="tr-TR" sz="20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9 Dikdörtgen"/>
          <p:cNvSpPr>
            <a:spLocks noChangeArrowheads="1"/>
          </p:cNvSpPr>
          <p:nvPr/>
        </p:nvSpPr>
        <p:spPr bwMode="auto">
          <a:xfrm>
            <a:off x="609600" y="914400"/>
            <a:ext cx="777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8640"/>
            <a:ext cx="8063880" cy="295232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6992"/>
            <a:ext cx="8063880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kutusu"/>
          <p:cNvSpPr txBox="1"/>
          <p:nvPr/>
        </p:nvSpPr>
        <p:spPr>
          <a:xfrm>
            <a:off x="520321" y="190500"/>
            <a:ext cx="826452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2060"/>
                </a:solidFill>
                <a:latin typeface="+mn-lt"/>
              </a:rPr>
              <a:t>EK-2</a:t>
            </a:r>
          </a:p>
          <a:p>
            <a:pPr algn="ctr">
              <a:defRPr/>
            </a:pPr>
            <a:r>
              <a:rPr lang="tr-TR" sz="2400" b="1" dirty="0" smtClean="0">
                <a:solidFill>
                  <a:srgbClr val="002060"/>
                </a:solidFill>
                <a:latin typeface="+mn-lt"/>
              </a:rPr>
              <a:t>2022 </a:t>
            </a:r>
            <a:r>
              <a:rPr lang="tr-TR" sz="2400" b="1" dirty="0">
                <a:solidFill>
                  <a:srgbClr val="002060"/>
                </a:solidFill>
                <a:latin typeface="+mn-lt"/>
              </a:rPr>
              <a:t>YILINDA GERÇEKLEŞTİRİLECEK ÇEVRE EĞİTİM ETKİNLİKLERİ</a:t>
            </a: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223782"/>
              </p:ext>
            </p:extLst>
          </p:nvPr>
        </p:nvGraphicFramePr>
        <p:xfrm>
          <a:off x="381000" y="1219200"/>
          <a:ext cx="8479202" cy="4206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12"/>
                <a:gridCol w="1082608"/>
                <a:gridCol w="809115"/>
                <a:gridCol w="1103339"/>
                <a:gridCol w="735559"/>
                <a:gridCol w="220668"/>
                <a:gridCol w="306272"/>
                <a:gridCol w="1099807"/>
                <a:gridCol w="1073828"/>
                <a:gridCol w="986497"/>
                <a:gridCol w="773197"/>
              </a:tblGrid>
              <a:tr h="7215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/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/>
                        <a:t>Aktivite adı ve kategorisi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/>
                        <a:t>Hedef grup ve yeri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/>
                        <a:t>Aktivitenin amacı ve içeriği 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kern="1200" dirty="0" smtClean="0"/>
                        <a:t>Planlanan tarih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/>
                        <a:t>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Name and category of the activity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err="1"/>
                        <a:t>Target</a:t>
                      </a:r>
                      <a:r>
                        <a:rPr lang="tr-TR" sz="1000" u="none" strike="noStrike" dirty="0"/>
                        <a:t> </a:t>
                      </a:r>
                      <a:r>
                        <a:rPr lang="tr-TR" sz="1000" u="none" strike="noStrike" dirty="0" err="1"/>
                        <a:t>Group</a:t>
                      </a:r>
                      <a:r>
                        <a:rPr lang="tr-TR" sz="1000" u="none" strike="noStrike" dirty="0"/>
                        <a:t> </a:t>
                      </a:r>
                      <a:r>
                        <a:rPr lang="tr-TR" sz="1000" u="none" strike="noStrike" dirty="0" err="1"/>
                        <a:t>and</a:t>
                      </a:r>
                      <a:r>
                        <a:rPr lang="tr-TR" sz="1000" u="none" strike="noStrike" dirty="0"/>
                        <a:t> </a:t>
                      </a:r>
                      <a:r>
                        <a:rPr lang="tr-TR" sz="1000" u="none" strike="noStrike" dirty="0" err="1"/>
                        <a:t>place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Aim and content of the activity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kern="1200" dirty="0" err="1" smtClean="0"/>
                        <a:t>Date</a:t>
                      </a:r>
                      <a:r>
                        <a:rPr kumimoji="0" lang="tr-TR" sz="1000" kern="1200" dirty="0" smtClean="0"/>
                        <a:t> of </a:t>
                      </a:r>
                      <a:r>
                        <a:rPr kumimoji="0" lang="tr-TR" sz="1000" kern="1200" dirty="0" err="1" smtClean="0"/>
                        <a:t>the</a:t>
                      </a:r>
                      <a:r>
                        <a:rPr kumimoji="0" lang="tr-TR" sz="1000" kern="1200" dirty="0" smtClean="0"/>
                        <a:t> </a:t>
                      </a:r>
                      <a:r>
                        <a:rPr kumimoji="0" lang="tr-TR" sz="1000" kern="1200" dirty="0" err="1" smtClean="0"/>
                        <a:t>activity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357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/>
                        <a:t>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 smtClean="0"/>
                        <a:t>Çevre</a:t>
                      </a:r>
                      <a:r>
                        <a:rPr lang="tr-TR" sz="1000" u="none" strike="noStrike" baseline="0" dirty="0" smtClean="0"/>
                        <a:t> Bilinçlendirme Etkinlikleri</a:t>
                      </a:r>
                      <a:endParaRPr lang="tr-TR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000" u="none" strike="noStrike" dirty="0"/>
                        <a:t>Yöre Halkı, Öğrenciler ve Diğer Ülke Halkları </a:t>
                      </a:r>
                      <a:endParaRPr lang="da-DK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/>
                        <a:t>Çevremizdeki Bitki, </a:t>
                      </a:r>
                      <a:r>
                        <a:rPr lang="tr-TR" sz="1000" u="none" strike="noStrike" dirty="0" smtClean="0"/>
                        <a:t>Hayvan </a:t>
                      </a:r>
                      <a:r>
                        <a:rPr lang="tr-TR" sz="1000" u="none" strike="noStrike" dirty="0"/>
                        <a:t>vb. Canlıların Korunması ve Tanıtılması</a:t>
                      </a:r>
                      <a:endParaRPr lang="tr-TR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/>
                        <a:t>Haziran 2022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/>
                        <a:t>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/>
                        <a:t>environmental and human photograph exhibition</a:t>
                      </a:r>
                      <a:endParaRPr lang="en-US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 smtClean="0"/>
                        <a:t>Local People, Students and Other Country People</a:t>
                      </a:r>
                      <a:endParaRPr lang="en-US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/>
                        <a:t> information about plants, birds in the area   and how to protect</a:t>
                      </a:r>
                      <a:endParaRPr lang="en-US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/>
                        <a:t>June,2022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914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/>
                        <a:t>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u="none" strike="noStrike" dirty="0" smtClean="0"/>
                        <a:t>Çevre</a:t>
                      </a:r>
                      <a:r>
                        <a:rPr lang="tr-TR" sz="1000" u="none" strike="noStrike" baseline="0" dirty="0" smtClean="0"/>
                        <a:t> Bilinçlendirme Etkinlikleri</a:t>
                      </a:r>
                      <a:endParaRPr lang="tr-TR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tr-TR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Öğrenciler</a:t>
                      </a:r>
                      <a:endParaRPr lang="tr-TR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/>
                        <a:t>Öğrencilerle</a:t>
                      </a:r>
                      <a:r>
                        <a:rPr lang="tr-TR" sz="1000" baseline="0" dirty="0" smtClean="0"/>
                        <a:t> birlikte sahil  temizliği</a:t>
                      </a:r>
                      <a:endParaRPr lang="tr-TR" sz="1000" dirty="0" smtClean="0"/>
                    </a:p>
                    <a:p>
                      <a:pPr algn="ctr"/>
                      <a:endParaRPr lang="tr-TR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Mayıs 2022</a:t>
                      </a:r>
                      <a:endParaRPr lang="tr-TR" sz="10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1</a:t>
                      </a:r>
                      <a:endParaRPr lang="tr-TR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err="1" smtClean="0"/>
                        <a:t>environmental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awareness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event</a:t>
                      </a:r>
                      <a:endParaRPr lang="tr-TR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Student</a:t>
                      </a:r>
                      <a:endParaRPr lang="tr-TR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err="1" smtClean="0"/>
                        <a:t>Beach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cleaning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with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students</a:t>
                      </a:r>
                      <a:endParaRPr lang="tr-TR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May,2022</a:t>
                      </a:r>
                      <a:endParaRPr lang="tr-TR" sz="1000" dirty="0"/>
                    </a:p>
                  </a:txBody>
                  <a:tcPr marL="68580" marR="68580" marT="0" marB="0" anchor="ctr"/>
                </a:tc>
              </a:tr>
              <a:tr h="76358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/>
                        <a:t>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68580" marR="68580" marT="0" marB="0" anchor="ctr"/>
                </a:tc>
              </a:tr>
              <a:tr h="61086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/>
                        <a:t>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8580" marR="68580" marT="0" marB="0" anchor="ctr"/>
                </a:tc>
              </a:tr>
              <a:tr h="5834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/>
                        <a:t>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3881" name="10 Metin kutusu"/>
          <p:cNvSpPr txBox="1">
            <a:spLocks noChangeArrowheads="1"/>
          </p:cNvSpPr>
          <p:nvPr/>
        </p:nvSpPr>
        <p:spPr bwMode="auto">
          <a:xfrm>
            <a:off x="496991" y="5715000"/>
            <a:ext cx="567174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000" b="1" dirty="0"/>
              <a:t>ETKİNLİKLERİN HİTAP ETTİĞİ BÖLGE:</a:t>
            </a:r>
            <a:r>
              <a:rPr lang="tr-TR" sz="1000" dirty="0"/>
              <a:t>  </a:t>
            </a:r>
            <a:r>
              <a:rPr lang="tr-TR" sz="1000" b="1" dirty="0" smtClean="0"/>
              <a:t>Demre </a:t>
            </a:r>
            <a:r>
              <a:rPr lang="tr-TR" sz="1000" b="1" dirty="0" err="1" smtClean="0"/>
              <a:t>Taşdibi</a:t>
            </a:r>
            <a:r>
              <a:rPr lang="tr-TR" sz="1000" b="1" dirty="0" smtClean="0"/>
              <a:t> Sahili, </a:t>
            </a:r>
            <a:r>
              <a:rPr lang="tr-TR" sz="1000" b="1" dirty="0" err="1" smtClean="0"/>
              <a:t>çayağzı</a:t>
            </a:r>
            <a:r>
              <a:rPr lang="tr-TR" sz="1000" b="1" dirty="0" smtClean="0"/>
              <a:t> sahili, Sülüklü sahili</a:t>
            </a:r>
            <a:endParaRPr lang="tr-TR" sz="1000" dirty="0"/>
          </a:p>
          <a:p>
            <a:r>
              <a:rPr lang="tr-TR" sz="1000" b="1" dirty="0"/>
              <a:t> </a:t>
            </a:r>
            <a:endParaRPr lang="tr-TR" sz="1000" dirty="0"/>
          </a:p>
          <a:p>
            <a:r>
              <a:rPr lang="tr-TR" sz="1000" b="1" dirty="0"/>
              <a:t>ETKİNLİKLERİ ORGANİZE EDEN BELEDİYE-DERNEK VEYA İŞLETME</a:t>
            </a:r>
            <a:r>
              <a:rPr lang="tr-TR" sz="1000" dirty="0"/>
              <a:t> </a:t>
            </a:r>
            <a:r>
              <a:rPr lang="tr-TR" sz="1000" b="1" dirty="0"/>
              <a:t>: </a:t>
            </a:r>
            <a:r>
              <a:rPr lang="tr-TR" sz="1000" b="1" dirty="0" smtClean="0"/>
              <a:t>Demre Belediyesi</a:t>
            </a:r>
            <a:endParaRPr lang="tr-TR" sz="1000" b="1" dirty="0">
              <a:solidFill>
                <a:srgbClr val="FF0000"/>
              </a:solidFill>
            </a:endParaRPr>
          </a:p>
          <a:p>
            <a:r>
              <a:rPr lang="tr-TR" sz="1000" dirty="0"/>
              <a:t>( ACTIVITIES ORGANIZED BY </a:t>
            </a:r>
            <a:r>
              <a:rPr lang="tr-TR" sz="1000" dirty="0" smtClean="0"/>
              <a:t>)</a:t>
            </a:r>
          </a:p>
          <a:p>
            <a:endParaRPr lang="tr-TR" sz="1000" dirty="0" smtClean="0"/>
          </a:p>
          <a:p>
            <a:r>
              <a:rPr lang="tr-TR" sz="1000" b="1" dirty="0" smtClean="0"/>
              <a:t>İLETİŞİM / CONTACT</a:t>
            </a:r>
            <a:r>
              <a:rPr lang="tr-TR" sz="1000" dirty="0" smtClean="0"/>
              <a:t>:                                                   Yusuf ÜLKER-0505 205 96 66</a:t>
            </a:r>
            <a:endParaRPr lang="tr-TR" sz="1000" dirty="0"/>
          </a:p>
        </p:txBody>
      </p:sp>
      <p:sp>
        <p:nvSpPr>
          <p:cNvPr id="7" name="4 Metin kutusu"/>
          <p:cNvSpPr txBox="1"/>
          <p:nvPr/>
        </p:nvSpPr>
        <p:spPr>
          <a:xfrm>
            <a:off x="152400" y="152400"/>
            <a:ext cx="1295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9 Resim" descr="mavibayrakyazılı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33400"/>
            <a:ext cx="1339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2514600"/>
            <a:ext cx="69923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002060"/>
                </a:solidFill>
                <a:latin typeface="+mn-lt"/>
              </a:rPr>
              <a:t>2021 YILI</a:t>
            </a:r>
          </a:p>
          <a:p>
            <a:pPr algn="ctr"/>
            <a:r>
              <a:rPr lang="tr-TR" sz="3600" b="1" dirty="0" smtClean="0">
                <a:solidFill>
                  <a:srgbClr val="0070C0"/>
                </a:solidFill>
                <a:latin typeface="+mn-lt"/>
              </a:rPr>
              <a:t>MAVİ BAYRAK</a:t>
            </a:r>
          </a:p>
          <a:p>
            <a:pPr algn="ctr"/>
            <a:r>
              <a:rPr lang="tr-TR" sz="3600" b="1" dirty="0" smtClean="0">
                <a:solidFill>
                  <a:srgbClr val="002060"/>
                </a:solidFill>
                <a:latin typeface="+mn-lt"/>
              </a:rPr>
              <a:t>ÇEVRE EĞİTİM VE BİLİNÇLENDİRME </a:t>
            </a:r>
          </a:p>
          <a:p>
            <a:pPr algn="ctr"/>
            <a:r>
              <a:rPr lang="tr-TR" sz="3600" b="1" dirty="0" smtClean="0">
                <a:solidFill>
                  <a:srgbClr val="002060"/>
                </a:solidFill>
                <a:latin typeface="+mn-lt"/>
              </a:rPr>
              <a:t>ETKİNLİKLERİ DOSYASI</a:t>
            </a:r>
            <a:endParaRPr lang="tr-TR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5 Resim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500042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371600"/>
            <a:ext cx="8534400" cy="2438400"/>
          </a:xfrm>
        </p:spPr>
        <p:txBody>
          <a:bodyPr/>
          <a:lstStyle/>
          <a:p>
            <a:pPr eaLnBrk="1" hangingPunct="1"/>
            <a:r>
              <a:rPr lang="tr-TR" sz="1600" dirty="0" smtClean="0"/>
              <a:t>Belediye nüfusu</a:t>
            </a:r>
            <a:r>
              <a:rPr lang="en-GB" sz="1600" dirty="0" smtClean="0"/>
              <a:t>:</a:t>
            </a:r>
            <a:r>
              <a:rPr lang="tr-TR" sz="1600" dirty="0" smtClean="0"/>
              <a:t>  26 896 kişi</a:t>
            </a:r>
          </a:p>
          <a:p>
            <a:pPr eaLnBrk="1" hangingPunct="1"/>
            <a:r>
              <a:rPr lang="en-GB" sz="1600" dirty="0" smtClean="0"/>
              <a:t>T</a:t>
            </a:r>
            <a:r>
              <a:rPr lang="tr-TR" sz="1600" dirty="0" smtClean="0"/>
              <a:t>oplam turistik otel, pansiyon</a:t>
            </a:r>
            <a:r>
              <a:rPr lang="en-GB" sz="1600" dirty="0" smtClean="0"/>
              <a:t> </a:t>
            </a:r>
            <a:r>
              <a:rPr lang="tr-TR" sz="1600" dirty="0" smtClean="0"/>
              <a:t>vb.</a:t>
            </a:r>
            <a:r>
              <a:rPr lang="en-GB" sz="1600" dirty="0" smtClean="0"/>
              <a:t> </a:t>
            </a:r>
            <a:r>
              <a:rPr lang="tr-TR" sz="1600" dirty="0" smtClean="0"/>
              <a:t>konaklama tesisi sayısı</a:t>
            </a:r>
            <a:r>
              <a:rPr lang="en-GB" sz="1600" dirty="0" smtClean="0"/>
              <a:t>:</a:t>
            </a:r>
            <a:r>
              <a:rPr lang="tr-TR" sz="1600" dirty="0" smtClean="0"/>
              <a:t> 67</a:t>
            </a:r>
            <a:endParaRPr lang="en-GB" sz="1600" dirty="0" smtClean="0"/>
          </a:p>
          <a:p>
            <a:pPr eaLnBrk="1" hangingPunct="1"/>
            <a:r>
              <a:rPr lang="en-GB" sz="1600" dirty="0" err="1" smtClean="0"/>
              <a:t>Turistik</a:t>
            </a:r>
            <a:r>
              <a:rPr lang="en-GB" sz="1600" dirty="0" smtClean="0"/>
              <a:t> </a:t>
            </a:r>
            <a:r>
              <a:rPr lang="en-GB" sz="1600" dirty="0" err="1" smtClean="0"/>
              <a:t>tesislerin</a:t>
            </a:r>
            <a:r>
              <a:rPr lang="en-GB" sz="1600" dirty="0" smtClean="0"/>
              <a:t> </a:t>
            </a:r>
            <a:r>
              <a:rPr lang="en-GB" sz="1600" dirty="0" err="1" smtClean="0"/>
              <a:t>toplam</a:t>
            </a:r>
            <a:r>
              <a:rPr lang="en-GB" sz="1600" dirty="0" smtClean="0"/>
              <a:t> </a:t>
            </a:r>
            <a:r>
              <a:rPr lang="en-GB" sz="1600" dirty="0" err="1" smtClean="0"/>
              <a:t>yatak</a:t>
            </a:r>
            <a:r>
              <a:rPr lang="en-GB" sz="1600" dirty="0" smtClean="0"/>
              <a:t> </a:t>
            </a:r>
            <a:r>
              <a:rPr lang="en-GB" sz="1600" dirty="0" err="1" smtClean="0"/>
              <a:t>sayısı</a:t>
            </a:r>
            <a:r>
              <a:rPr lang="en-GB" sz="1600" dirty="0" smtClean="0"/>
              <a:t>: </a:t>
            </a:r>
            <a:r>
              <a:rPr lang="tr-TR" sz="1600" dirty="0" smtClean="0"/>
              <a:t>1527</a:t>
            </a:r>
          </a:p>
          <a:p>
            <a:pPr eaLnBrk="1" hangingPunct="1"/>
            <a:r>
              <a:rPr lang="tr-TR" sz="1600" dirty="0" smtClean="0"/>
              <a:t>Mavi Bayrak ödüllü halk plajı </a:t>
            </a:r>
            <a:r>
              <a:rPr lang="en-GB" sz="1600" dirty="0" err="1" smtClean="0"/>
              <a:t>sayısı</a:t>
            </a:r>
            <a:r>
              <a:rPr lang="en-GB" sz="1600" dirty="0" smtClean="0"/>
              <a:t>: </a:t>
            </a:r>
            <a:r>
              <a:rPr lang="tr-TR" sz="1600" dirty="0" smtClean="0"/>
              <a:t>0 </a:t>
            </a:r>
          </a:p>
          <a:p>
            <a:pPr eaLnBrk="1" hangingPunct="1"/>
            <a:r>
              <a:rPr lang="tr-TR" sz="1600" dirty="0" smtClean="0"/>
              <a:t>M</a:t>
            </a:r>
            <a:r>
              <a:rPr lang="en-GB" sz="1600" dirty="0" err="1" smtClean="0"/>
              <a:t>avi</a:t>
            </a:r>
            <a:r>
              <a:rPr lang="en-GB" sz="1600" dirty="0" smtClean="0"/>
              <a:t> </a:t>
            </a:r>
            <a:r>
              <a:rPr lang="tr-TR" sz="1600" dirty="0" smtClean="0"/>
              <a:t>B</a:t>
            </a:r>
            <a:r>
              <a:rPr lang="en-GB" sz="1600" dirty="0" err="1" smtClean="0"/>
              <a:t>ayrak</a:t>
            </a:r>
            <a:r>
              <a:rPr lang="tr-TR" sz="1600" dirty="0" smtClean="0"/>
              <a:t> ödüllü</a:t>
            </a:r>
            <a:r>
              <a:rPr lang="en-GB" sz="1600" dirty="0" smtClean="0"/>
              <a:t> </a:t>
            </a:r>
            <a:r>
              <a:rPr lang="tr-TR" sz="1600" dirty="0" smtClean="0"/>
              <a:t>tesis plajlar</a:t>
            </a:r>
            <a:r>
              <a:rPr lang="en-GB" sz="1600" dirty="0" smtClean="0"/>
              <a:t>ı </a:t>
            </a:r>
            <a:r>
              <a:rPr lang="en-GB" sz="1600" dirty="0" err="1" smtClean="0"/>
              <a:t>sayısı</a:t>
            </a:r>
            <a:r>
              <a:rPr lang="en-GB" sz="1600" dirty="0" smtClean="0"/>
              <a:t>: </a:t>
            </a:r>
            <a:r>
              <a:rPr lang="tr-TR" sz="1600" dirty="0" smtClean="0"/>
              <a:t>1</a:t>
            </a:r>
          </a:p>
          <a:p>
            <a:pPr eaLnBrk="1" hangingPunct="1"/>
            <a:r>
              <a:rPr lang="tr-TR" sz="1600" dirty="0" smtClean="0"/>
              <a:t>Belediyenin toplam kıyı uzunluğu : 15 km</a:t>
            </a:r>
          </a:p>
          <a:p>
            <a:pPr eaLnBrk="1" hangingPunct="1"/>
            <a:r>
              <a:rPr lang="tr-TR" sz="1600" dirty="0" smtClean="0"/>
              <a:t>Sağ taraftaki fotoğraf: </a:t>
            </a:r>
            <a:r>
              <a:rPr lang="tr-TR" sz="1600" dirty="0" err="1" smtClean="0"/>
              <a:t>Taşdibi</a:t>
            </a:r>
            <a:r>
              <a:rPr lang="tr-TR" sz="1600" dirty="0" smtClean="0"/>
              <a:t> Sahili</a:t>
            </a:r>
          </a:p>
          <a:p>
            <a:pPr eaLnBrk="1" hangingPunct="1"/>
            <a:r>
              <a:rPr lang="tr-TR" sz="1600" dirty="0" smtClean="0"/>
              <a:t>Alttaki fotoğraf: Çayağzı Sahili</a:t>
            </a:r>
          </a:p>
          <a:p>
            <a:pPr eaLnBrk="1" hangingPunct="1"/>
            <a:endParaRPr lang="tr-TR" sz="1600" dirty="0" smtClean="0"/>
          </a:p>
          <a:p>
            <a:pPr marL="109537" indent="0" eaLnBrk="1" hangingPunct="1">
              <a:buNone/>
            </a:pPr>
            <a:endParaRPr lang="tr-TR" sz="1600" dirty="0" smtClean="0"/>
          </a:p>
          <a:p>
            <a:pPr eaLnBrk="1" hangingPunct="1">
              <a:buFont typeface="Wingdings 3" pitchFamily="18" charset="2"/>
              <a:buNone/>
            </a:pPr>
            <a:endParaRPr lang="tr-TR" sz="1600" dirty="0" smtClean="0"/>
          </a:p>
          <a:p>
            <a:pPr eaLnBrk="1" hangingPunct="1"/>
            <a:endParaRPr lang="tr-TR" sz="1600" dirty="0" smtClean="0"/>
          </a:p>
          <a:p>
            <a:pPr eaLnBrk="1" hangingPunct="1"/>
            <a:endParaRPr lang="tr-TR" sz="1600" dirty="0" smtClean="0"/>
          </a:p>
          <a:p>
            <a:pPr eaLnBrk="1" hangingPunct="1"/>
            <a:endParaRPr lang="tr-TR" sz="1600" dirty="0" smtClean="0"/>
          </a:p>
        </p:txBody>
      </p:sp>
      <p:pic>
        <p:nvPicPr>
          <p:cNvPr id="18435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8424862" cy="1158875"/>
          </a:xfr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19" y="1828192"/>
            <a:ext cx="3575381" cy="201115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8668072" cy="2380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33092" y="228600"/>
            <a:ext cx="798891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2060"/>
                </a:solidFill>
                <a:latin typeface="+mn-lt"/>
              </a:rPr>
              <a:t>EK-1</a:t>
            </a:r>
          </a:p>
          <a:p>
            <a:pPr algn="ctr">
              <a:defRPr/>
            </a:pPr>
            <a:r>
              <a:rPr lang="tr-TR" sz="2400" b="1" dirty="0" smtClean="0">
                <a:solidFill>
                  <a:srgbClr val="002060"/>
                </a:solidFill>
                <a:latin typeface="+mn-lt"/>
              </a:rPr>
              <a:t>2021 </a:t>
            </a:r>
            <a:r>
              <a:rPr lang="tr-TR" sz="2400" b="1" dirty="0">
                <a:solidFill>
                  <a:srgbClr val="002060"/>
                </a:solidFill>
                <a:latin typeface="+mn-lt"/>
              </a:rPr>
              <a:t>YILINDA GERÇEKLEŞTİRİLEN ÇEVRE EĞİTİM ETKİNLİKLERİ</a:t>
            </a:r>
          </a:p>
        </p:txBody>
      </p:sp>
      <p:graphicFrame>
        <p:nvGraphicFramePr>
          <p:cNvPr id="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697949"/>
              </p:ext>
            </p:extLst>
          </p:nvPr>
        </p:nvGraphicFramePr>
        <p:xfrm>
          <a:off x="457200" y="1143000"/>
          <a:ext cx="8305801" cy="5061968"/>
        </p:xfrm>
        <a:graphic>
          <a:graphicData uri="http://schemas.openxmlformats.org/drawingml/2006/table">
            <a:tbl>
              <a:tblPr/>
              <a:tblGrid>
                <a:gridCol w="308128"/>
                <a:gridCol w="1963543"/>
                <a:gridCol w="1168844"/>
                <a:gridCol w="4865286"/>
              </a:tblGrid>
              <a:tr h="744019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Etkinliğin adı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Yapılan eğitim etkinliği ile ilgili kısa öz değerlendirme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(etkinliğe katılım nasıldı, katılımcıların görüşleri neler oldu,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Etkinlik faydalı oldu diyebilir misiniz gibi)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83229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Deniz Kaplumbağalarını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Koruma ile İlgili Çalışmalar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16.06.2021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Deniz kaplumbağaları ve üreme alanlarının korunması için tesis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çalışanları, yerel halk, öğrenciler ve turistlerde bilinçlendirme açısından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oldukça faydalı oldu. LİDOSK spor kulübü tarafından ERASMUS öğrencileriyle birlikte uluslar arası bir etkinlik oldu.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21294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Likya Yolu Temizlik, Bakım çalışması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Likya dönemi kalıntılarının korunması ve  çevre koruma bilincinin  yerel halk ve katılımcılara aktarılması açısından faydalı bir etkinlik gerçekleştirildi.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19131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ERASMUS öğrencileriyle Sahil Temizliği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12.08.2021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Erasmus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Projesi kapsamında ilçemize gelen ve Belediyemizin de paydaş olduğu projede düzenli olarak sahillerimiz temizlendi.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10178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Okullar ile sahil temizliği etkinliği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29.11.2021</a:t>
                      </a: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Okullarımızın sahillerimize sahip çıkma ve kirletme-koru mottosunu vurgulamak için önemli bir etkinlik oldu.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897425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26575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33400" y="1981200"/>
            <a:ext cx="82296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2021 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YILI</a:t>
            </a:r>
            <a:r>
              <a:rPr lang="tr-TR" sz="3600" b="1" dirty="0">
                <a:latin typeface="+mn-lt"/>
              </a:rPr>
              <a:t/>
            </a:r>
            <a:br>
              <a:rPr lang="tr-TR" sz="3600" b="1" dirty="0">
                <a:latin typeface="+mn-lt"/>
              </a:rPr>
            </a:br>
            <a:r>
              <a:rPr lang="tr-TR" sz="3600" b="1" dirty="0">
                <a:latin typeface="+mn-lt"/>
              </a:rPr>
              <a:t> </a:t>
            </a:r>
            <a:r>
              <a:rPr lang="tr-TR" sz="3600" b="1" dirty="0">
                <a:solidFill>
                  <a:srgbClr val="002060"/>
                </a:solidFill>
                <a:latin typeface="+mn-lt"/>
              </a:rPr>
              <a:t>MAVİ BAYRAK</a:t>
            </a:r>
            <a:br>
              <a:rPr lang="tr-TR" sz="3600" b="1" dirty="0">
                <a:solidFill>
                  <a:srgbClr val="002060"/>
                </a:solidFill>
                <a:latin typeface="+mn-lt"/>
              </a:rPr>
            </a:br>
            <a:r>
              <a:rPr lang="tr-TR" sz="3600" b="1" dirty="0">
                <a:solidFill>
                  <a:srgbClr val="002060"/>
                </a:solidFill>
                <a:latin typeface="+mn-lt"/>
              </a:rPr>
              <a:t>ÇEVRE EĞİTİM ve BİLİNÇLENDİRME</a:t>
            </a:r>
            <a:br>
              <a:rPr lang="tr-TR" sz="3600" b="1" dirty="0">
                <a:solidFill>
                  <a:srgbClr val="002060"/>
                </a:solidFill>
                <a:latin typeface="+mn-lt"/>
              </a:rPr>
            </a:br>
            <a:r>
              <a:rPr lang="tr-TR" sz="3600" b="1" dirty="0">
                <a:solidFill>
                  <a:srgbClr val="002060"/>
                </a:solidFill>
                <a:latin typeface="+mn-lt"/>
              </a:rPr>
              <a:t>ETKİNLİKLERİNİN AÇIKLAMASI VE</a:t>
            </a:r>
          </a:p>
          <a:p>
            <a:pPr algn="ctr">
              <a:defRPr/>
            </a:pP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-BELGELER-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Alt Başlık"/>
          <p:cNvSpPr>
            <a:spLocks noGrp="1"/>
          </p:cNvSpPr>
          <p:nvPr>
            <p:ph type="subTitle" idx="4294967295"/>
          </p:nvPr>
        </p:nvSpPr>
        <p:spPr>
          <a:xfrm>
            <a:off x="457200" y="1219200"/>
            <a:ext cx="8229600" cy="2971800"/>
          </a:xfrm>
        </p:spPr>
        <p:txBody>
          <a:bodyPr/>
          <a:lstStyle/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400" b="1" u="sng" dirty="0" smtClean="0">
                <a:cs typeface="Arial" charset="0"/>
              </a:rPr>
              <a:t>ETKİNLİK 1</a:t>
            </a:r>
            <a:endParaRPr lang="tr-TR" sz="2400" dirty="0" smtClean="0">
              <a:cs typeface="Arial" charset="0"/>
            </a:endParaRPr>
          </a:p>
          <a:p>
            <a:pPr marL="342900" lvl="0" indent="-342900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tr-TR" altLang="tr-TR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-Deniz Kaplumbağalarını Koruma </a:t>
            </a:r>
            <a:r>
              <a:rPr lang="tr-TR" altLang="tr-TR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ile İlgili </a:t>
            </a:r>
            <a:r>
              <a:rPr lang="tr-TR" altLang="tr-TR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Çalışmalar</a:t>
            </a:r>
          </a:p>
          <a:p>
            <a:pPr marL="342900" lvl="0" indent="-342900" eaLnBrk="1" hangingPunct="1">
              <a:spcBef>
                <a:spcPct val="0"/>
              </a:spcBef>
              <a:buClrTx/>
              <a:buSzTx/>
              <a:buNone/>
              <a:defRPr/>
            </a:pPr>
            <a:endParaRPr lang="tr-TR" sz="2000" dirty="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r>
              <a:rPr lang="tr-TR" sz="2400" b="1" u="sng" dirty="0" smtClean="0">
                <a:cs typeface="Arial" charset="0"/>
              </a:rPr>
              <a:t>ETKİNLİK TARİHİ</a:t>
            </a: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r>
              <a:rPr lang="tr-TR" sz="2000" dirty="0" smtClean="0"/>
              <a:t>-16/06/2021</a:t>
            </a:r>
            <a:endParaRPr lang="tr-TR" sz="2000" dirty="0" smtClean="0"/>
          </a:p>
          <a:p>
            <a:pPr marL="342900" indent="-342900">
              <a:buClr>
                <a:schemeClr val="tx1"/>
              </a:buClr>
              <a:buSzPct val="65000"/>
              <a:buNone/>
            </a:pPr>
            <a:endParaRPr lang="tr-TR" sz="2000" dirty="0" smtClean="0">
              <a:cs typeface="Arial" charset="0"/>
            </a:endParaRP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400" b="1" u="sng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ETKİNLİĞE AKTİF OLARAK KATILANLAR</a:t>
            </a: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0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-Demre </a:t>
            </a:r>
            <a:r>
              <a:rPr lang="tr-TR" sz="20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Belediyesi, Demre Kaymakamlığı, LİDOSK, Yerel halk</a:t>
            </a:r>
          </a:p>
          <a:p>
            <a:pPr marL="342900" indent="-342900">
              <a:buSzPct val="65000"/>
              <a:buFont typeface="Wingdings 3" pitchFamily="18" charset="2"/>
              <a:buNone/>
            </a:pPr>
            <a:endParaRPr lang="tr-TR" sz="2000" b="1" u="sng" dirty="0" smtClean="0">
              <a:cs typeface="Arial" charset="0"/>
            </a:endParaRP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400" b="1" u="sng" dirty="0" smtClean="0">
                <a:cs typeface="Arial" charset="0"/>
              </a:rPr>
              <a:t>BELGELER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 3" pitchFamily="18" charset="2"/>
              <a:buNone/>
            </a:pPr>
            <a:r>
              <a:rPr lang="tr-TR" sz="2000" dirty="0" smtClean="0">
                <a:cs typeface="Arial" charset="0"/>
              </a:rPr>
              <a:t>-Fotoğraf</a:t>
            </a: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endParaRPr lang="tr-TR" sz="2000" dirty="0" smtClean="0">
              <a:cs typeface="Arial" charset="0"/>
            </a:endParaRP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endParaRPr lang="tr-TR" sz="2000" b="1" u="sng" dirty="0" smtClean="0">
              <a:cs typeface="Arial" charset="0"/>
            </a:endParaRP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endParaRPr lang="tr-TR" sz="2000" b="1" u="sng" dirty="0" smtClean="0">
              <a:cs typeface="Arial" charset="0"/>
            </a:endParaRPr>
          </a:p>
          <a:p>
            <a:pPr marL="342900" indent="-342900" algn="ctr" eaLnBrk="1" hangingPunct="1">
              <a:buFont typeface="Wingdings 3" pitchFamily="18" charset="2"/>
              <a:buNone/>
            </a:pPr>
            <a:endParaRPr lang="tr-TR" sz="2000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39552" y="4786323"/>
            <a:ext cx="4889704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9538" lvl="0" eaLnBrk="0" hangingPunct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tr-TR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Deniz kaplumbağaları ve üreme alanlarının korunması için  belediyemiz,yerel halk, öğrenciler ve turistlerde bilinçlendirme açısından oldukça faydalı  bir etkinlik gerçekleştirildi.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543" y="228600"/>
            <a:ext cx="715245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defRPr/>
            </a:pPr>
            <a:r>
              <a:rPr lang="tr-TR" altLang="tr-TR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Deniz Kaplumbağalarını</a:t>
            </a:r>
          </a:p>
          <a:p>
            <a:pPr marL="342900" lvl="0" indent="-342900">
              <a:defRPr/>
            </a:pPr>
            <a:r>
              <a:rPr lang="tr-TR" altLang="tr-TR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Koruma ile İlgili Çalışmalar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268760"/>
            <a:ext cx="3708983" cy="27363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13" y="1268760"/>
            <a:ext cx="3685071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352928" cy="316835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0" y="3717032"/>
            <a:ext cx="2852936" cy="285293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39691"/>
            <a:ext cx="2777503" cy="278092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11699"/>
            <a:ext cx="2636912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7 Dikdörtgen"/>
          <p:cNvSpPr>
            <a:spLocks noChangeArrowheads="1"/>
          </p:cNvSpPr>
          <p:nvPr/>
        </p:nvSpPr>
        <p:spPr bwMode="auto">
          <a:xfrm>
            <a:off x="571472" y="1214422"/>
            <a:ext cx="79248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2</a:t>
            </a:r>
            <a:endParaRPr lang="tr-TR" sz="2400" dirty="0">
              <a:latin typeface="Calibri" pitchFamily="34" charset="0"/>
              <a:cs typeface="Arial" charset="0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-Likya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Yolu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Temizlik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, Bakım çalışması</a:t>
            </a:r>
            <a:endParaRPr lang="tr-TR" sz="3200" dirty="0"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tr-TR" sz="2000" dirty="0">
              <a:latin typeface="Calibri" pitchFamily="34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TARİHİ</a:t>
            </a:r>
          </a:p>
          <a:p>
            <a:pPr lvl="0"/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000" dirty="0" smtClean="0">
                <a:latin typeface="+mj-lt"/>
                <a:cs typeface="Times New Roman" panose="02020603050405020304" pitchFamily="18" charset="0"/>
              </a:rPr>
              <a:t>21.07.2021</a:t>
            </a:r>
            <a:endParaRPr lang="tr-TR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ETKİNLİĞE AKTİF OLARAK KATILANLAR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sz="2000" dirty="0" smtClean="0">
                <a:latin typeface="Calibri" pitchFamily="34" charset="0"/>
              </a:rPr>
              <a:t>-Demre </a:t>
            </a:r>
            <a:r>
              <a:rPr lang="tr-TR" sz="2000" dirty="0" smtClean="0">
                <a:latin typeface="Calibri" pitchFamily="34" charset="0"/>
              </a:rPr>
              <a:t>Belediyesi, Kültür Rotaları </a:t>
            </a:r>
            <a:r>
              <a:rPr lang="tr-TR" sz="2000" dirty="0" smtClean="0">
                <a:latin typeface="Calibri" pitchFamily="34" charset="0"/>
              </a:rPr>
              <a:t>Derneği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tr-TR" sz="2000" dirty="0">
              <a:latin typeface="Calibri" pitchFamily="34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BELGELER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>
                <a:latin typeface="Calibri" pitchFamily="34" charset="0"/>
                <a:cs typeface="Arial" charset="0"/>
              </a:rPr>
              <a:t>-</a:t>
            </a:r>
            <a:r>
              <a:rPr lang="tr-TR" sz="2000" dirty="0" smtClean="0">
                <a:latin typeface="Calibri" pitchFamily="34" charset="0"/>
                <a:cs typeface="Arial" charset="0"/>
              </a:rPr>
              <a:t>Fotoğraf</a:t>
            </a: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2577</TotalTime>
  <Words>552</Words>
  <Application>Microsoft Office PowerPoint</Application>
  <PresentationFormat>Ekran Gösterisi (4:3)</PresentationFormat>
  <Paragraphs>143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Kalabalık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oby</dc:creator>
  <cp:lastModifiedBy>Likya</cp:lastModifiedBy>
  <cp:revision>326</cp:revision>
  <cp:lastPrinted>1601-01-01T00:00:00Z</cp:lastPrinted>
  <dcterms:created xsi:type="dcterms:W3CDTF">1601-01-01T00:00:00Z</dcterms:created>
  <dcterms:modified xsi:type="dcterms:W3CDTF">2021-12-03T12:54:12Z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