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2" r:id="rId3"/>
    <p:sldId id="414" r:id="rId4"/>
    <p:sldId id="407" r:id="rId5"/>
    <p:sldId id="395" r:id="rId6"/>
    <p:sldId id="258" r:id="rId7"/>
    <p:sldId id="337" r:id="rId8"/>
    <p:sldId id="259" r:id="rId9"/>
    <p:sldId id="347" r:id="rId10"/>
    <p:sldId id="349" r:id="rId11"/>
    <p:sldId id="273" r:id="rId12"/>
    <p:sldId id="416" r:id="rId13"/>
  </p:sldIdLst>
  <p:sldSz cx="9144000" cy="6858000" type="screen4x3"/>
  <p:notesSz cx="6761163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392" autoAdjust="0"/>
  </p:normalViewPr>
  <p:slideViewPr>
    <p:cSldViewPr>
      <p:cViewPr varScale="1">
        <p:scale>
          <a:sx n="111" d="100"/>
          <a:sy n="111" d="100"/>
        </p:scale>
        <p:origin x="13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F44D1F3-05DD-4821-AD56-39C7A8B947F2}" type="datetimeFigureOut">
              <a:rPr lang="tr-TR"/>
              <a:pPr>
                <a:defRPr/>
              </a:pPr>
              <a:t>1.12.2023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752ECAD-A54A-4EB0-9CFF-69A7FBF400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4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r">
              <a:defRPr sz="1200"/>
            </a:lvl1pPr>
          </a:lstStyle>
          <a:p>
            <a:pPr>
              <a:defRPr/>
            </a:pPr>
            <a:fld id="{60451BD8-E481-4123-AB1B-A3EA166D2298}" type="datetimeFigureOut">
              <a:rPr lang="tr-TR"/>
              <a:pPr>
                <a:defRPr/>
              </a:pPr>
              <a:t>1.12.2023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6" rIns="88112" bIns="44056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88112" tIns="44056" rIns="88112" bIns="44056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r">
              <a:defRPr sz="1200"/>
            </a:lvl1pPr>
          </a:lstStyle>
          <a:p>
            <a:pPr>
              <a:defRPr/>
            </a:pPr>
            <a:fld id="{9312652C-EDC1-4F62-B3DC-A8B5ECA8D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2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5B573-242C-46DB-8571-150CC54EBA6C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82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19 Serbest Form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19 Serbest Form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0" name="20 Düz Bağlayıcı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783" y="4868544"/>
              <a:ext cx="9162879" cy="868509"/>
            </a:xfrm>
            <a:prstGeom prst="rect">
              <a:avLst/>
            </a:prstGeom>
            <a:noFill/>
          </p:spPr>
        </p:pic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13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CFEFE1-9497-40D6-B64E-127F5C5F5052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14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EB9AD7-D432-4B19-B9C0-B3F10813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CAB7-DD96-4C46-8A5C-CB05DF013225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74EC-4864-4C22-B468-FFF81EFA8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94DC-6467-4219-8D86-3E15D82F85E6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FBAA-A2A0-4D96-AA43-22AEEE418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6132513"/>
            <a:ext cx="17256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3A6DD-D8DB-46AD-9D17-2E6703E46540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Konyaaltı Belediyesi 2011 Çevre Etkinlikleri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15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Resim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6183313"/>
            <a:ext cx="18034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2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18B2C-E7BB-4F7E-ABD3-6DA98AB72B75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323A7D-B0FD-4E8C-9C88-9DFB8E2BF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094C4-A297-49D7-96F0-33CEAB06CFF1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7F1A69-DFD2-49C0-ABB3-B8B749E5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CCF50-17B2-44C7-90DE-D9278420B168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EFF64-E401-4C2D-B0F8-8FB7EB1D3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EDFC48-5CB6-4B63-BCB4-775D0153B25F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9290F-EE52-472D-A8CF-06551216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12FB-9D78-4C4F-98D9-859B2D2047B2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E8E5-0BFF-4152-9F88-90974256D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4582F-155F-4A2A-8631-58A2B563B4C6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BDF720-9785-42AD-8BAF-63B55038A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16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8" name="16 Dik Üçgen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0" name="18 Düz Bağlayıcı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11" name="19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20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3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187142-E5F4-4F39-9BDF-DFE8E9AD46B6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14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9458CA-6EAF-4C8D-9BF6-4CE6F47B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4" name="13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1028" name="13 Dik Üçgen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" name="14 Düz Bağlayıcı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BF6FE3-3E44-4B55-92E6-C9654512C626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26E338-2473-4A60-9C96-6537E7AB8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44" r:id="rId7"/>
    <p:sldLayoutId id="2147484053" r:id="rId8"/>
    <p:sldLayoutId id="2147484054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nacukurovarotary.org/projelerimi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456426" y="531962"/>
            <a:ext cx="1752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>
                <a:solidFill>
                  <a:srgbClr val="FF0000"/>
                </a:solidFill>
                <a:latin typeface="+mn-lt"/>
              </a:rPr>
              <a:t>İntermot Boğsak Motel</a:t>
            </a:r>
          </a:p>
          <a:p>
            <a:pPr algn="ctr">
              <a:defRPr/>
            </a:pPr>
            <a:r>
              <a:rPr lang="tr-TR" dirty="0">
                <a:solidFill>
                  <a:srgbClr val="FF0000"/>
                </a:solidFill>
                <a:latin typeface="+mn-lt"/>
              </a:rPr>
              <a:t>Silifke - MERSİN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514600"/>
            <a:ext cx="6992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+mn-lt"/>
              </a:rPr>
              <a:t>2023 YILI</a:t>
            </a:r>
          </a:p>
          <a:p>
            <a:pPr algn="ctr"/>
            <a:r>
              <a:rPr lang="tr-TR" sz="3600" b="1" dirty="0">
                <a:solidFill>
                  <a:srgbClr val="0070C0"/>
                </a:solidFill>
                <a:latin typeface="+mn-lt"/>
              </a:rPr>
              <a:t>MAVİ BAYRAK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+mn-lt"/>
              </a:rPr>
              <a:t>ÇEVRE EĞİTİM VE BİLİNÇLENDİRME 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+mn-lt"/>
              </a:rPr>
              <a:t>ETKİNLİKLERİ DOSYASI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1371600" cy="1371600"/>
          </a:xfrm>
          <a:prstGeom prst="rect">
            <a:avLst/>
          </a:prstGeom>
        </p:spPr>
      </p:pic>
      <p:pic>
        <p:nvPicPr>
          <p:cNvPr id="6" name="Resim 5" descr="çizim, kuş, amblem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34E07DDD-5C45-2076-EC43-8A175A3A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5689"/>
            <a:ext cx="762000" cy="790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dış mekan, gökyüzü, insanlar, ağaç içeren bir resim&#10;&#10;Açıklama otomatik olarak oluşturuldu">
            <a:extLst>
              <a:ext uri="{FF2B5EF4-FFF2-40B4-BE49-F238E27FC236}">
                <a16:creationId xmlns:a16="http://schemas.microsoft.com/office/drawing/2014/main" id="{A714AF8A-8CBF-0B66-C572-A1DCEE744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40080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78D3A5D-3006-2C6B-904C-178AF5612340}"/>
              </a:ext>
            </a:extLst>
          </p:cNvPr>
          <p:cNvSpPr txBox="1"/>
          <p:nvPr/>
        </p:nvSpPr>
        <p:spPr>
          <a:xfrm>
            <a:off x="1295400" y="5486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2430 Bölge Adana Çukurova </a:t>
            </a:r>
            <a:r>
              <a:rPr lang="tr-TR" dirty="0" err="1"/>
              <a:t>Rotary</a:t>
            </a:r>
            <a:r>
              <a:rPr lang="tr-TR" dirty="0"/>
              <a:t> Kulübü İle Beraber yapılan «Sahil Temizliği» etkinliğinden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D419CC-E47A-E2A4-622B-F66D6FAFA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4" y="457200"/>
            <a:ext cx="8176852" cy="449393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61D989F-7046-1906-F305-1924B75D23A0}"/>
              </a:ext>
            </a:extLst>
          </p:cNvPr>
          <p:cNvSpPr txBox="1"/>
          <p:nvPr/>
        </p:nvSpPr>
        <p:spPr>
          <a:xfrm>
            <a:off x="2286000" y="5105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« </a:t>
            </a:r>
            <a:r>
              <a:rPr lang="tr-TR" dirty="0">
                <a:hlinkClick r:id="rId3"/>
              </a:rPr>
              <a:t>https://www.adanacukurovarotary.org/projelerimiz</a:t>
            </a:r>
            <a:r>
              <a:rPr lang="tr-TR" dirty="0"/>
              <a:t> « Adana Çukurova </a:t>
            </a:r>
            <a:r>
              <a:rPr lang="tr-TR" dirty="0" err="1"/>
              <a:t>Rotary</a:t>
            </a:r>
            <a:r>
              <a:rPr lang="tr-TR" dirty="0"/>
              <a:t> Kulübü Web Sayfasından Alıntıdır.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457200" y="25400"/>
            <a:ext cx="82645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EK-2</a:t>
            </a:r>
          </a:p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2024 YILINDA GERÇEKLEŞTİRİLECEK ÇEVRE EĞİTİM ETKİNLİKLERİ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53336"/>
              </p:ext>
            </p:extLst>
          </p:nvPr>
        </p:nvGraphicFramePr>
        <p:xfrm>
          <a:off x="228600" y="838201"/>
          <a:ext cx="8762999" cy="464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6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97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95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9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95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Aktivite adı ve kategorisi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Hedef grup ve yeri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Aktivitenin amacı ve içeriği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kern="1200" dirty="0"/>
                        <a:t>Planlanan tarih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Name and category of the activity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err="1"/>
                        <a:t>Target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Group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and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place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Aim and content of the activity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kern="1200" dirty="0" err="1"/>
                        <a:t>Date</a:t>
                      </a:r>
                      <a:r>
                        <a:rPr kumimoji="0" lang="tr-TR" sz="1000" kern="1200" dirty="0"/>
                        <a:t> of </a:t>
                      </a:r>
                      <a:r>
                        <a:rPr kumimoji="0" lang="tr-TR" sz="1000" kern="1200" dirty="0" err="1"/>
                        <a:t>the</a:t>
                      </a:r>
                      <a:r>
                        <a:rPr kumimoji="0" lang="tr-TR" sz="1000" kern="1200" dirty="0"/>
                        <a:t> </a:t>
                      </a:r>
                      <a:r>
                        <a:rPr kumimoji="0" lang="tr-TR" sz="1000" kern="1200" dirty="0" err="1"/>
                        <a:t>activity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5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/>
                        <a:t>Çevre ve</a:t>
                      </a:r>
                      <a:r>
                        <a:rPr lang="tr-TR" sz="1000" u="none" strike="noStrike" baseline="0" dirty="0"/>
                        <a:t> Geri Dönüşüm Eğitimi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000" u="none" strike="noStrike" dirty="0" err="1"/>
                        <a:t>Otel</a:t>
                      </a:r>
                      <a:r>
                        <a:rPr lang="da-DK" sz="1000" u="none" strike="noStrike" dirty="0"/>
                        <a:t> </a:t>
                      </a:r>
                      <a:r>
                        <a:rPr lang="da-DK" sz="1000" u="none" strike="noStrike" dirty="0" err="1"/>
                        <a:t>Çalışanları</a:t>
                      </a:r>
                      <a:r>
                        <a:rPr lang="da-DK" sz="1000" u="none" strike="noStrike" baseline="0" dirty="0"/>
                        <a:t> </a:t>
                      </a:r>
                      <a:r>
                        <a:rPr lang="da-DK" sz="1000" u="none" strike="noStrike" baseline="0" dirty="0" err="1"/>
                        <a:t>ve</a:t>
                      </a:r>
                      <a:r>
                        <a:rPr lang="da-DK" sz="1000" u="none" strike="noStrike" dirty="0" err="1"/>
                        <a:t>Yöre</a:t>
                      </a:r>
                      <a:r>
                        <a:rPr lang="da-DK" sz="1000" u="none" strike="noStrike" dirty="0"/>
                        <a:t> </a:t>
                      </a:r>
                      <a:r>
                        <a:rPr lang="da-DK" sz="1000" u="none" strike="noStrike" dirty="0" err="1"/>
                        <a:t>Halkı</a:t>
                      </a:r>
                      <a:r>
                        <a:rPr lang="da-DK" sz="1000" u="none" strike="noStrike" dirty="0"/>
                        <a:t> </a:t>
                      </a:r>
                      <a:endParaRPr lang="da-DK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/>
                        <a:t>Sezonluk</a:t>
                      </a:r>
                      <a:r>
                        <a:rPr lang="tr-TR" sz="1000" u="none" strike="noStrike" baseline="0" dirty="0"/>
                        <a:t> çalışan yeni personelin geri dönüşüm ve çevre konularında eğitilmesi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Mayıs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Environment and recycle Seminar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Hotel Employees and Locals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Education of the seasonal employees and the locals in the name of environment and recycling.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May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5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/>
                        <a:t>Çevre ve</a:t>
                      </a:r>
                      <a:r>
                        <a:rPr lang="tr-TR" sz="1000" u="none" strike="noStrike" baseline="0" dirty="0"/>
                        <a:t> Geri Dönüşüm Eğitimi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000" u="none" strike="noStrike" dirty="0" err="1"/>
                        <a:t>Otel</a:t>
                      </a:r>
                      <a:r>
                        <a:rPr lang="da-DK" sz="1000" u="none" strike="noStrike" dirty="0"/>
                        <a:t> </a:t>
                      </a:r>
                      <a:r>
                        <a:rPr lang="da-DK" sz="1000" u="none" strike="noStrike" dirty="0" err="1"/>
                        <a:t>Çalışanları</a:t>
                      </a:r>
                      <a:r>
                        <a:rPr lang="da-DK" sz="1000" u="none" strike="noStrike" baseline="0" dirty="0"/>
                        <a:t> </a:t>
                      </a:r>
                      <a:r>
                        <a:rPr lang="da-DK" sz="1000" u="none" strike="noStrike" baseline="0" dirty="0" err="1"/>
                        <a:t>ve</a:t>
                      </a:r>
                      <a:r>
                        <a:rPr lang="da-DK" sz="1000" u="none" strike="noStrike" dirty="0" err="1"/>
                        <a:t>Yöre</a:t>
                      </a:r>
                      <a:r>
                        <a:rPr lang="da-DK" sz="1000" u="none" strike="noStrike" dirty="0"/>
                        <a:t> </a:t>
                      </a:r>
                      <a:r>
                        <a:rPr lang="da-DK" sz="1000" u="none" strike="noStrike" dirty="0" err="1"/>
                        <a:t>Halkı</a:t>
                      </a:r>
                      <a:r>
                        <a:rPr lang="da-DK" sz="1000" u="none" strike="noStrike" dirty="0"/>
                        <a:t> </a:t>
                      </a:r>
                      <a:endParaRPr lang="da-DK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/>
                        <a:t>Sezonluk</a:t>
                      </a:r>
                      <a:r>
                        <a:rPr lang="tr-TR" sz="1000" u="none" strike="noStrike" baseline="0" dirty="0"/>
                        <a:t> çalışan yeni personelin geri dönüşüm ve çevre konularında eğitilmesi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Temmuz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Environment and recycle Seminar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Hotel Employees and Locals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Education of the seasonal employees and the locals in the name of environment and recycling.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/>
                        <a:t>June</a:t>
                      </a:r>
                      <a:r>
                        <a:rPr lang="tr-TR" sz="1000" dirty="0"/>
                        <a:t>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Dünya Çevre Günü Etkinliği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Dünya</a:t>
                      </a:r>
                      <a:r>
                        <a:rPr lang="tr-TR" sz="10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Çevre Gününe Dikkat çekmek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5 Haziran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World Environment </a:t>
                      </a:r>
                      <a:r>
                        <a:rPr lang="tr-TR" sz="1000" u="none" strike="noStrike" dirty="0" err="1"/>
                        <a:t>Day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Event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To attract attention to environment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5th </a:t>
                      </a:r>
                      <a:r>
                        <a:rPr lang="tr-TR" sz="1000" dirty="0" err="1"/>
                        <a:t>June</a:t>
                      </a:r>
                      <a:r>
                        <a:rPr lang="tr-TR" sz="1000" dirty="0"/>
                        <a:t>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7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Bölgedeki İstilacı Yeni Su Canlıları ile İlgili bilgilendirme Görselleri Sunumu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Tüm Otel kullanıcıları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latin typeface="+mn-lt"/>
                          <a:ea typeface="+mn-ea"/>
                          <a:cs typeface="+mn-cs"/>
                        </a:rPr>
                        <a:t>Çevreye olan farkındalığı arttırmak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Yaz Ayları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Presentation of Informative Visuals on Invasive New Aquatic Species in the Region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/>
                        <a:t>Alll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users</a:t>
                      </a:r>
                      <a:r>
                        <a:rPr lang="tr-TR" sz="1000" dirty="0"/>
                        <a:t> of </a:t>
                      </a:r>
                      <a:r>
                        <a:rPr lang="tr-TR" sz="1000" dirty="0" err="1"/>
                        <a:t>the</a:t>
                      </a:r>
                      <a:r>
                        <a:rPr lang="tr-TR" sz="1000" dirty="0"/>
                        <a:t> Hotel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latin typeface="+mn-lt"/>
                          <a:ea typeface="+mn-ea"/>
                          <a:cs typeface="+mn-cs"/>
                        </a:rPr>
                        <a:t>Raising</a:t>
                      </a:r>
                      <a:r>
                        <a:rPr lang="tr-TR" sz="100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dirty="0" err="1"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  <a:r>
                        <a:rPr lang="tr-TR" sz="100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dirty="0" err="1">
                          <a:latin typeface="+mn-lt"/>
                          <a:ea typeface="+mn-ea"/>
                          <a:cs typeface="+mn-cs"/>
                        </a:rPr>
                        <a:t>awareness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/>
                        <a:t>Summer</a:t>
                      </a:r>
                      <a:r>
                        <a:rPr lang="tr-TR" sz="1000" dirty="0"/>
                        <a:t>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0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Farkındalık Arttırıcı görsel malzeme sunumu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Otel misafirleri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Farkındalık yaratmak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Ağustos-Eylül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Presentation of </a:t>
                      </a:r>
                      <a:r>
                        <a:rPr lang="tr-TR" sz="1000" dirty="0" err="1"/>
                        <a:t>visual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material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to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rise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environmental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awareness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Hotel </a:t>
                      </a:r>
                      <a:r>
                        <a:rPr lang="tr-TR" sz="1000" dirty="0" err="1"/>
                        <a:t>guests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Rise </a:t>
                      </a:r>
                      <a:r>
                        <a:rPr lang="tr-TR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Environmental</a:t>
                      </a:r>
                      <a:r>
                        <a:rPr lang="tr-TR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awareness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/>
                        <a:t>August-Septemb</a:t>
                      </a:r>
                      <a:r>
                        <a:rPr lang="tr-TR" sz="1000" dirty="0"/>
                        <a:t>. 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81" name="10 Metin kutusu"/>
          <p:cNvSpPr txBox="1">
            <a:spLocks noChangeArrowheads="1"/>
          </p:cNvSpPr>
          <p:nvPr/>
        </p:nvSpPr>
        <p:spPr bwMode="auto">
          <a:xfrm>
            <a:off x="685800" y="5715000"/>
            <a:ext cx="5853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000" b="1" dirty="0"/>
              <a:t>ETKİNLİKLERİN HİTAP ETTİĞİ BÖLGE:</a:t>
            </a:r>
            <a:r>
              <a:rPr lang="tr-TR" sz="1000" dirty="0"/>
              <a:t>  </a:t>
            </a:r>
            <a:r>
              <a:rPr lang="tr-TR" sz="1000" b="1" dirty="0">
                <a:solidFill>
                  <a:srgbClr val="FF0000"/>
                </a:solidFill>
              </a:rPr>
              <a:t>Silifke / Mersin</a:t>
            </a:r>
          </a:p>
          <a:p>
            <a:r>
              <a:rPr lang="tr-TR" sz="1000" dirty="0"/>
              <a:t>( REGION OF ACTIVITES )</a:t>
            </a:r>
            <a:r>
              <a:rPr lang="tr-TR" sz="1000" i="1" dirty="0"/>
              <a:t> </a:t>
            </a:r>
            <a:r>
              <a:rPr lang="tr-TR" sz="1000" dirty="0"/>
              <a:t> </a:t>
            </a:r>
          </a:p>
          <a:p>
            <a:r>
              <a:rPr lang="tr-TR" sz="1000" b="1" dirty="0"/>
              <a:t> </a:t>
            </a:r>
            <a:endParaRPr lang="tr-TR" sz="1000" dirty="0"/>
          </a:p>
          <a:p>
            <a:r>
              <a:rPr lang="tr-TR" sz="1000" b="1" dirty="0"/>
              <a:t>ETKİNLİKLERİ ORGANİZE EDEN BELEDİYE-DERNEK VEYA İŞLETME</a:t>
            </a:r>
            <a:r>
              <a:rPr lang="tr-TR" sz="1000" dirty="0"/>
              <a:t> </a:t>
            </a:r>
            <a:r>
              <a:rPr lang="tr-TR" sz="1000" b="1" dirty="0"/>
              <a:t>: </a:t>
            </a:r>
            <a:r>
              <a:rPr lang="tr-TR" sz="1000" b="1" dirty="0">
                <a:solidFill>
                  <a:srgbClr val="FF0000"/>
                </a:solidFill>
              </a:rPr>
              <a:t>İntermot Boğsak Motel</a:t>
            </a:r>
          </a:p>
          <a:p>
            <a:r>
              <a:rPr lang="tr-TR" sz="1000" dirty="0"/>
              <a:t>( ACTIVITIES ORGANIZED BY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3400" y="228600"/>
            <a:ext cx="79883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EK-1</a:t>
            </a:r>
          </a:p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2023 YILINDA GERÇEKLEŞTİRİLEN ÇEVRE EĞİTİM ETKİNLİKLERİ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152400" y="152400"/>
            <a:ext cx="1295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ÖRNEK</a:t>
            </a:r>
          </a:p>
        </p:txBody>
      </p:sp>
      <p:graphicFrame>
        <p:nvGraphicFramePr>
          <p:cNvPr id="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51617"/>
              </p:ext>
            </p:extLst>
          </p:nvPr>
        </p:nvGraphicFramePr>
        <p:xfrm>
          <a:off x="374649" y="1106308"/>
          <a:ext cx="8305801" cy="4608692"/>
        </p:xfrm>
        <a:graphic>
          <a:graphicData uri="http://schemas.openxmlformats.org/drawingml/2006/table">
            <a:tbl>
              <a:tblPr/>
              <a:tblGrid>
                <a:gridCol w="30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9837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Etkinliğin adı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Yapılan eğitim etkinliği ile ilgili kısa öz değerlendirme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(etkinliğe katılım nasıldı, katılımcıların görüşleri neler oldu,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Etkinlik faydalı oldu diyebilir misiniz gibi)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675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SzPct val="65000"/>
                        <a:buFont typeface="Wingdings 3" pitchFamily="18" charset="2"/>
                        <a:buNone/>
                      </a:pPr>
                      <a:r>
                        <a:rPr lang="tr-TR" sz="1000" dirty="0">
                          <a:latin typeface="Calibri" panose="020F0502020204030204" pitchFamily="34" charset="0"/>
                        </a:rPr>
                        <a:t>Çevre danışmanı firma tarafından, sezonluk çalışan personele yönelik çevre eğitimi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18/05/2023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Çoğunluğu üniversite öğrencilerinden oluşan sezonluk personelin, çevre konusundaki farkındalığını, çöp ve geri dönüştürülebilir malzeme, kaynak tüketimi konularında bilinçlendirilmesine yönelik eğitim verildi.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262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otel girişine Geri dönüşüm konteynerlerinin koyulması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15/05/2023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</a:t>
                      </a:r>
                      <a:r>
                        <a:rPr lang="tr-TR" sz="1000" dirty="0"/>
                        <a:t>Otel ana girişine yerleştirilen dekoratif geri dönüşüm konteynerleri sayesinde, geri dönüşüm ve çevre algısını girişten vermeyi amaçladık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91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Rotary</a:t>
                      </a:r>
                      <a:r>
                        <a:rPr kumimoji="0" lang="tr-TR" alt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ile beraber sahil temizliği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17/09.2023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Rotary</a:t>
                      </a: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2430 Bölge Adana Çukurova </a:t>
                      </a:r>
                      <a:r>
                        <a:rPr kumimoji="0" lang="tr-T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Rotary</a:t>
                      </a: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Kulübü ile gerçekleştirilen sahil temizliği etkinliği ile etkinliğin </a:t>
                      </a:r>
                      <a:r>
                        <a:rPr kumimoji="0" lang="tr-T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görünürlülüğü</a:t>
                      </a: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artırılması amaçlanırken, kulüp üyesi </a:t>
                      </a:r>
                      <a:r>
                        <a:rPr kumimoji="0" lang="tr-T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ailelelerin</a:t>
                      </a: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çocukları ile de sembolik ödüllü «en az ben kirlettim» yarışması düzenlendi. </a:t>
                      </a:r>
                      <a:r>
                        <a:rPr kumimoji="0" lang="tr-T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Rotary</a:t>
                      </a: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Kulübün’de</a:t>
                      </a: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habe</a:t>
                      </a: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yapmasıyla </a:t>
                      </a:r>
                      <a:r>
                        <a:rPr kumimoji="0" lang="tr-T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görünürlülük</a:t>
                      </a: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arttı.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914400" y="304800"/>
            <a:ext cx="72342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ENVIRONMENTAL EDUCATION ACTIVITIES PERFORMED </a:t>
            </a:r>
          </a:p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IN THE YEAR 2023</a:t>
            </a:r>
            <a:endParaRPr lang="tr-T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52400" y="152400"/>
            <a:ext cx="1295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ÖRNEK</a:t>
            </a:r>
          </a:p>
        </p:txBody>
      </p:sp>
      <p:graphicFrame>
        <p:nvGraphicFramePr>
          <p:cNvPr id="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62987"/>
              </p:ext>
            </p:extLst>
          </p:nvPr>
        </p:nvGraphicFramePr>
        <p:xfrm>
          <a:off x="130176" y="1295400"/>
          <a:ext cx="9013824" cy="3962399"/>
        </p:xfrm>
        <a:graphic>
          <a:graphicData uri="http://schemas.openxmlformats.org/drawingml/2006/table">
            <a:tbl>
              <a:tblPr/>
              <a:tblGrid>
                <a:gridCol w="33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411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/>
                        <a:t>Name of </a:t>
                      </a:r>
                      <a:r>
                        <a:rPr lang="tr-TR" sz="1100" b="1" dirty="0" err="1"/>
                        <a:t>the</a:t>
                      </a:r>
                      <a:r>
                        <a:rPr lang="tr-TR" sz="1100" b="1" dirty="0"/>
                        <a:t> </a:t>
                      </a:r>
                      <a:r>
                        <a:rPr lang="tr-TR" sz="1100" b="1" dirty="0" err="1"/>
                        <a:t>activity</a:t>
                      </a:r>
                      <a:endParaRPr lang="tr-TR" sz="11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err="1"/>
                        <a:t>Date</a:t>
                      </a:r>
                      <a:endParaRPr lang="tr-TR" sz="11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err="1">
                          <a:latin typeface="+mn-lt"/>
                          <a:ea typeface="Times New Roman"/>
                        </a:rPr>
                        <a:t>Short</a:t>
                      </a:r>
                      <a:r>
                        <a:rPr lang="tr-TR" sz="1100" b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100" b="1" dirty="0" err="1">
                          <a:latin typeface="+mn-lt"/>
                          <a:ea typeface="Times New Roman"/>
                        </a:rPr>
                        <a:t>Assesment</a:t>
                      </a:r>
                      <a:r>
                        <a:rPr lang="tr-TR" sz="1100" b="1" dirty="0">
                          <a:latin typeface="+mn-lt"/>
                          <a:ea typeface="Times New Roman"/>
                        </a:rPr>
                        <a:t> of </a:t>
                      </a:r>
                      <a:r>
                        <a:rPr lang="tr-TR" sz="1100" b="1" dirty="0" err="1"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tr-TR" sz="1100" b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100" b="1" dirty="0" err="1">
                          <a:latin typeface="+mn-lt"/>
                          <a:ea typeface="Times New Roman"/>
                        </a:rPr>
                        <a:t>activity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tr-TR" sz="1100" dirty="0" err="1">
                          <a:latin typeface="+mn-lt"/>
                          <a:ea typeface="Times New Roman"/>
                        </a:rPr>
                        <a:t>did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100" dirty="0" err="1">
                          <a:latin typeface="+mn-lt"/>
                          <a:ea typeface="Times New Roman"/>
                        </a:rPr>
                        <a:t>many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100" dirty="0" err="1">
                          <a:latin typeface="+mn-lt"/>
                          <a:ea typeface="Times New Roman"/>
                        </a:rPr>
                        <a:t>people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100" dirty="0" err="1">
                          <a:latin typeface="+mn-lt"/>
                          <a:ea typeface="Times New Roman"/>
                        </a:rPr>
                        <a:t>participate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latin typeface="+mn-lt"/>
                          <a:ea typeface="Times New Roman"/>
                        </a:rPr>
                        <a:t>what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100" dirty="0" err="1">
                          <a:latin typeface="+mn-lt"/>
                          <a:ea typeface="Times New Roman"/>
                        </a:rPr>
                        <a:t>was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100" dirty="0" err="1"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100" dirty="0" err="1">
                          <a:latin typeface="+mn-lt"/>
                          <a:ea typeface="Times New Roman"/>
                        </a:rPr>
                        <a:t>outcome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tr-TR" sz="1100" dirty="0" err="1">
                          <a:latin typeface="+mn-lt"/>
                          <a:ea typeface="Times New Roman"/>
                        </a:rPr>
                        <a:t>etc</a:t>
                      </a:r>
                      <a:r>
                        <a:rPr lang="tr-TR" sz="1100" dirty="0">
                          <a:latin typeface="+mn-lt"/>
                          <a:ea typeface="Times New Roman"/>
                        </a:rPr>
                        <a:t>).</a:t>
                      </a:r>
                    </a:p>
                  </a:txBody>
                  <a:tcPr marL="89535" marR="89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Environmental training for seasonal staff by an environmental consultant company</a:t>
                      </a:r>
                      <a:endParaRPr lang="tr-TR" sz="11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18/05/2023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Seasonal staff, mostly university students, were trained to raise awareness on environmental issues, waste and recyclable materials, and resource consumption.</a:t>
                      </a:r>
                      <a:endParaRPr lang="tr-TR" sz="11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392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Placing recycling containers at the entrance of the hotel</a:t>
                      </a:r>
                      <a:endParaRPr lang="tr-TR" sz="11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15/05/2023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Thanks to the decorative recycling containers placed at the main entrance of the hotel, we aimed to give the perception of recycling and the environment from the entrance.</a:t>
                      </a:r>
                      <a:endParaRPr lang="tr-TR" sz="11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Coastal cleanup with </a:t>
                      </a:r>
                      <a:r>
                        <a:rPr kumimoji="0" 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RotaryUygulamak</a:t>
                      </a:r>
                      <a:r>
                        <a:rPr kumimoji="0"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kumimoji="0"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tıkla</a:t>
                      </a:r>
                      <a:endParaRPr kumimoji="0" lang="en-US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17/09.2023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lang="en-US" sz="1100" dirty="0"/>
                        <a:t>Rotary District 2430 Adana </a:t>
                      </a:r>
                      <a:r>
                        <a:rPr lang="en-US" sz="1100" dirty="0" err="1"/>
                        <a:t>Çukurova</a:t>
                      </a:r>
                      <a:r>
                        <a:rPr lang="en-US" sz="1100" dirty="0"/>
                        <a:t> Rotary Club organized a beach cleaning event to increase the visibility of the event, while a "I polluted the least" contest with symbolic prizes was organized with the children of club member families. Visibility increased with the Rotary Club's news coverage.</a:t>
                      </a:r>
                      <a:endParaRPr kumimoji="0" lang="tr-T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3400" y="1981200"/>
            <a:ext cx="82296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 YILI</a:t>
            </a:r>
            <a:br>
              <a:rPr lang="tr-TR" sz="3600" b="1" dirty="0">
                <a:latin typeface="+mn-lt"/>
              </a:rPr>
            </a:br>
            <a:r>
              <a:rPr lang="tr-TR" sz="3600" b="1" dirty="0">
                <a:latin typeface="+mn-lt"/>
              </a:rPr>
              <a:t> </a:t>
            </a:r>
            <a:r>
              <a:rPr lang="tr-TR" sz="3600" b="1" dirty="0">
                <a:solidFill>
                  <a:srgbClr val="002060"/>
                </a:solidFill>
                <a:latin typeface="+mn-lt"/>
              </a:rPr>
              <a:t>MAVİ BAYRAK</a:t>
            </a:r>
            <a:br>
              <a:rPr lang="tr-TR" sz="3600" b="1" dirty="0">
                <a:solidFill>
                  <a:srgbClr val="002060"/>
                </a:solidFill>
                <a:latin typeface="+mn-lt"/>
              </a:rPr>
            </a:br>
            <a:r>
              <a:rPr lang="tr-TR" sz="3600" b="1" dirty="0">
                <a:solidFill>
                  <a:srgbClr val="002060"/>
                </a:solidFill>
                <a:latin typeface="+mn-lt"/>
              </a:rPr>
              <a:t>ÇEVRE EĞİTİM ve BİLİNÇLENDİRME</a:t>
            </a:r>
            <a:br>
              <a:rPr lang="tr-TR" sz="3600" b="1" dirty="0">
                <a:solidFill>
                  <a:srgbClr val="002060"/>
                </a:solidFill>
                <a:latin typeface="+mn-lt"/>
              </a:rPr>
            </a:br>
            <a:r>
              <a:rPr lang="tr-TR" sz="3600" b="1" dirty="0">
                <a:solidFill>
                  <a:srgbClr val="002060"/>
                </a:solidFill>
                <a:latin typeface="+mn-lt"/>
              </a:rPr>
              <a:t>ETKİNLİKLERİNİN AÇIKLAMASI VE</a:t>
            </a:r>
          </a:p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-BELGELER-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 Başlık"/>
          <p:cNvSpPr>
            <a:spLocks noGrp="1"/>
          </p:cNvSpPr>
          <p:nvPr>
            <p:ph type="subTitle" idx="4294967295"/>
          </p:nvPr>
        </p:nvSpPr>
        <p:spPr>
          <a:xfrm>
            <a:off x="457200" y="1219200"/>
            <a:ext cx="8229600" cy="2971800"/>
          </a:xfrm>
        </p:spPr>
        <p:txBody>
          <a:bodyPr/>
          <a:lstStyle/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1</a:t>
            </a:r>
            <a:endParaRPr lang="tr-TR" sz="2400" dirty="0"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>
                <a:latin typeface="Calibri" panose="020F0502020204030204" pitchFamily="34" charset="0"/>
              </a:rPr>
              <a:t>Çevre Eğitimi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endParaRPr lang="tr-TR" sz="20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TARİHİ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000" dirty="0"/>
              <a:t>18/05/2023</a:t>
            </a:r>
          </a:p>
          <a:p>
            <a:pPr marL="342900" indent="-342900">
              <a:buClr>
                <a:schemeClr val="tx1"/>
              </a:buClr>
              <a:buSzPct val="65000"/>
              <a:buNone/>
            </a:pPr>
            <a:endParaRPr lang="tr-TR" sz="2000" dirty="0"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Çevre danışmanı firma, Otel Çalışanları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BELGELER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 3" pitchFamily="18" charset="2"/>
              <a:buNone/>
            </a:pPr>
            <a:r>
              <a:rPr lang="tr-TR" sz="2000" dirty="0">
                <a:cs typeface="Arial" charset="0"/>
              </a:rPr>
              <a:t>-imza föyü, çalışma konusu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 algn="ctr" eaLnBrk="1" hangingPunct="1">
              <a:buFont typeface="Wingdings 3" pitchFamily="18" charset="2"/>
              <a:buNone/>
            </a:pPr>
            <a:endParaRPr lang="tr-TR" sz="2000" dirty="0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706F071E-C0A8-E2B6-0A59-A157CB521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312848"/>
              </p:ext>
            </p:extLst>
          </p:nvPr>
        </p:nvGraphicFramePr>
        <p:xfrm>
          <a:off x="838200" y="685800"/>
          <a:ext cx="28511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05393" imgH="7848430" progId="Acrobat.Document.DC">
                  <p:embed/>
                </p:oleObj>
              </mc:Choice>
              <mc:Fallback>
                <p:oleObj name="Acrobat Document" r:id="rId2" imgW="5505393" imgH="784843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685800"/>
                        <a:ext cx="28511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DF3D8FFF-4318-C1D4-5632-241C1A9EC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824145"/>
              </p:ext>
            </p:extLst>
          </p:nvPr>
        </p:nvGraphicFramePr>
        <p:xfrm>
          <a:off x="3810000" y="685800"/>
          <a:ext cx="28511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505393" imgH="7848430" progId="Acrobat.Document.DC">
                  <p:embed/>
                </p:oleObj>
              </mc:Choice>
              <mc:Fallback>
                <p:oleObj name="Acrobat Document" r:id="rId4" imgW="5505393" imgH="784843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685800"/>
                        <a:ext cx="28511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6BFACE94-2C00-95D6-4A81-E4F3AB3C4E76}"/>
              </a:ext>
            </a:extLst>
          </p:cNvPr>
          <p:cNvSpPr txBox="1"/>
          <p:nvPr/>
        </p:nvSpPr>
        <p:spPr>
          <a:xfrm>
            <a:off x="838200" y="5029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Firmamız Çevre Danışmanı tarafından sezonluk çalışan yeni personelin Çevresel farkındalığını arttırmaya </a:t>
            </a:r>
            <a:r>
              <a:rPr lang="tr-TR" dirty="0" err="1"/>
              <a:t>tönelik</a:t>
            </a:r>
            <a:r>
              <a:rPr lang="tr-TR" dirty="0"/>
              <a:t> eğitim verildi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Dikdörtgen"/>
          <p:cNvSpPr>
            <a:spLocks noChangeArrowheads="1"/>
          </p:cNvSpPr>
          <p:nvPr/>
        </p:nvSpPr>
        <p:spPr bwMode="auto">
          <a:xfrm>
            <a:off x="533400" y="12192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2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 dirty="0">
                <a:latin typeface="Calibri" pitchFamily="34" charset="0"/>
              </a:rPr>
              <a:t>Geri Dönüşüm Konteynerlerinin </a:t>
            </a:r>
            <a:r>
              <a:rPr lang="tr-TR" sz="2000" dirty="0" err="1">
                <a:latin typeface="Calibri" pitchFamily="34" charset="0"/>
              </a:rPr>
              <a:t>görünürlülüğünü</a:t>
            </a:r>
            <a:r>
              <a:rPr lang="tr-TR" sz="2000" dirty="0">
                <a:latin typeface="Calibri" pitchFamily="34" charset="0"/>
              </a:rPr>
              <a:t> arttırmak için resepsiyon önüne yerleştirilen konteynerler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TARİHİ</a:t>
            </a:r>
          </a:p>
          <a:p>
            <a:r>
              <a:rPr lang="tr-TR" sz="2000" dirty="0">
                <a:latin typeface="Calibri" pitchFamily="34" charset="0"/>
              </a:rPr>
              <a:t>15/05/2023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Tüm otel ziyaretçileri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-Fotoğraf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dış mekan, atık konteyneri, yer, bitki içeren bir resim">
            <a:extLst>
              <a:ext uri="{FF2B5EF4-FFF2-40B4-BE49-F238E27FC236}">
                <a16:creationId xmlns:a16="http://schemas.microsoft.com/office/drawing/2014/main" id="{0D8FC047-ED26-4052-1D10-667AE452A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2" y="1066800"/>
            <a:ext cx="7345876" cy="343052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2AB1E68-F87F-9152-E143-6890A806F4B3}"/>
              </a:ext>
            </a:extLst>
          </p:cNvPr>
          <p:cNvSpPr txBox="1"/>
          <p:nvPr/>
        </p:nvSpPr>
        <p:spPr>
          <a:xfrm>
            <a:off x="914400" y="4648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Otel ana girişine yerleştirilen dekoratif geri dönüşüm konteynerleri sayesinde, geri dönüşüm ve çevre algısını girişten vermeyi amaçladık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Dikdörtgen"/>
          <p:cNvSpPr>
            <a:spLocks noChangeArrowheads="1"/>
          </p:cNvSpPr>
          <p:nvPr/>
        </p:nvSpPr>
        <p:spPr bwMode="auto">
          <a:xfrm>
            <a:off x="609600" y="990600"/>
            <a:ext cx="7620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3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altLang="tr-TR" sz="2000" dirty="0">
                <a:latin typeface="Calibri" pitchFamily="34" charset="0"/>
              </a:rPr>
              <a:t>2430 Bölge Adana Çukurova </a:t>
            </a:r>
            <a:r>
              <a:rPr lang="tr-TR" altLang="tr-TR" sz="2000" dirty="0" err="1">
                <a:latin typeface="Calibri" pitchFamily="34" charset="0"/>
              </a:rPr>
              <a:t>Rotary</a:t>
            </a:r>
            <a:r>
              <a:rPr lang="tr-TR" altLang="tr-TR" sz="2000" dirty="0">
                <a:latin typeface="Calibri" pitchFamily="34" charset="0"/>
              </a:rPr>
              <a:t> Kulübü ile beraber gerçekleştirilen «Sahil Temizliği» etkinliği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15/09/2023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Adana Çukurova </a:t>
            </a:r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Rotary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Kulübü üyeleri, tesis müşterileri, Otel Çalışanları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sz="20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Fotoğraf ve web sayfası görüntüsü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2440</TotalTime>
  <Words>776</Words>
  <Application>Microsoft Office PowerPoint</Application>
  <PresentationFormat>Ekran Gösterisi (4:3)</PresentationFormat>
  <Paragraphs>151</Paragraphs>
  <Slides>12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Wingdings 2</vt:lpstr>
      <vt:lpstr>Wingdings 3</vt:lpstr>
      <vt:lpstr>Kalabalık</vt:lpstr>
      <vt:lpstr>Adobe Acrobat 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oby</dc:creator>
  <cp:lastModifiedBy>Yavuz S. Yilmaz</cp:lastModifiedBy>
  <cp:revision>270</cp:revision>
  <cp:lastPrinted>1601-01-01T00:00:00Z</cp:lastPrinted>
  <dcterms:created xsi:type="dcterms:W3CDTF">1601-01-01T00:00:00Z</dcterms:created>
  <dcterms:modified xsi:type="dcterms:W3CDTF">2023-12-01T13:56:04Z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