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5"/>
  </p:notesMasterIdLst>
  <p:sldIdLst>
    <p:sldId id="614" r:id="rId2"/>
    <p:sldId id="615" r:id="rId3"/>
    <p:sldId id="616" r:id="rId4"/>
  </p:sldIdLst>
  <p:sldSz cx="9906000" cy="6858000" type="A4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7288" autoAdjust="0"/>
  </p:normalViewPr>
  <p:slideViewPr>
    <p:cSldViewPr snapToGrid="0">
      <p:cViewPr varScale="1">
        <p:scale>
          <a:sx n="88" d="100"/>
          <a:sy n="88" d="100"/>
        </p:scale>
        <p:origin x="128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1233488"/>
            <a:ext cx="48101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6" tIns="45353" rIns="90706" bIns="4535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</p:spPr>
        <p:txBody>
          <a:bodyPr vert="horz" lIns="90706" tIns="45353" rIns="90706" bIns="4535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65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43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69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3029" y="348689"/>
            <a:ext cx="6795071" cy="358954"/>
          </a:xfrm>
        </p:spPr>
        <p:txBody>
          <a:bodyPr>
            <a:noAutofit/>
          </a:bodyPr>
          <a:lstStyle/>
          <a:p>
            <a:pPr algn="ctr"/>
            <a:r>
              <a:rPr lang="tr-TR" sz="1463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2020 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807417"/>
              </p:ext>
            </p:extLst>
          </p:nvPr>
        </p:nvGraphicFramePr>
        <p:xfrm>
          <a:off x="1003310" y="707642"/>
          <a:ext cx="7814507" cy="488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8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8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1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6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4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98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662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1993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3263"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 ADI / KATEGORİSİ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HEDEF GRUP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TARİH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4019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Sıfır Atık Eğitimleri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Belediye, Otel , Hastane vb. çalışanları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Calibri" pitchFamily="34" charset="0"/>
                        </a:rPr>
                        <a:t>1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Environmental</a:t>
                      </a:r>
                      <a:r>
                        <a:rPr lang="tr-TR" sz="100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1000" noProof="0" dirty="0">
                          <a:latin typeface="Calibri" pitchFamily="34" charset="0"/>
                        </a:rPr>
                        <a:t> Zero </a:t>
                      </a:r>
                      <a:r>
                        <a:rPr lang="tr-TR" sz="1000" noProof="0" dirty="0" err="1">
                          <a:latin typeface="Calibri" pitchFamily="34" charset="0"/>
                        </a:rPr>
                        <a:t>Waste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Calibri" pitchFamily="34" charset="0"/>
                        </a:rPr>
                        <a:t> Educations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Students, Workers at </a:t>
                      </a:r>
                      <a:r>
                        <a:rPr lang="tr-TR" sz="1000" noProof="0" dirty="0" err="1">
                          <a:latin typeface="Calibri" pitchFamily="34" charset="0"/>
                        </a:rPr>
                        <a:t>our</a:t>
                      </a:r>
                      <a:r>
                        <a:rPr lang="tr-TR" sz="10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>
                          <a:latin typeface="Calibri" pitchFamily="34" charset="0"/>
                        </a:rPr>
                        <a:t>Municipality</a:t>
                      </a:r>
                      <a:r>
                        <a:rPr lang="en-US" sz="1000" noProof="0" dirty="0">
                          <a:latin typeface="Calibri" pitchFamily="34" charset="0"/>
                        </a:rPr>
                        <a:t>Hotel, Hospital</a:t>
                      </a:r>
                      <a:r>
                        <a:rPr lang="en-US" sz="1000" baseline="0" noProof="0" dirty="0">
                          <a:latin typeface="Calibri" pitchFamily="34" charset="0"/>
                        </a:rPr>
                        <a:t> etc.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 the Environmental Awareness</a:t>
                      </a:r>
                      <a:r>
                        <a:rPr lang="tr-TR" sz="10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0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Recycling</a:t>
                      </a:r>
                      <a:endParaRPr lang="en-US" sz="100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3714"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 Söyleşileri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2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Ecology Panels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Students 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a</a:t>
                      </a:r>
                      <a:r>
                        <a:rPr lang="en-US" sz="900" noProof="0" dirty="0" err="1">
                          <a:latin typeface="Calibri" pitchFamily="34" charset="0"/>
                        </a:rPr>
                        <a:t>nd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 Citizens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The Environmental And Ecologic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Life 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Awareness 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3714"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İle İlgili Belgesel Gösterimleri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Doğanın Korunması ve Çevre Sorunlarına Dikkat Çekilmesi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3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9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Documentary Movies About Environment And Ecology Life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Students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noProof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noProof="0" dirty="0" err="1">
                          <a:latin typeface="Calibri" pitchFamily="34" charset="0"/>
                        </a:rPr>
                        <a:t>Citizens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Protection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The Environment  and Take Attention to </a:t>
                      </a:r>
                      <a:r>
                        <a:rPr lang="en-US" sz="900" baseline="0" noProof="0" dirty="0" err="1">
                          <a:latin typeface="Calibri" pitchFamily="34" charset="0"/>
                        </a:rPr>
                        <a:t>Enviromental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Pollution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3714"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Festivali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Nisan 2020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4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US" sz="900" baseline="0" noProof="0" dirty="0">
                          <a:latin typeface="Calibri" pitchFamily="34" charset="0"/>
                        </a:rPr>
                        <a:t>Festival 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>
                          <a:latin typeface="Calibri" pitchFamily="34" charset="0"/>
                        </a:rPr>
                        <a:t>Students And Citizens 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The Environmental 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a</a:t>
                      </a:r>
                      <a:r>
                        <a:rPr lang="en-US" sz="900" noProof="0" dirty="0" err="1">
                          <a:latin typeface="Calibri" pitchFamily="34" charset="0"/>
                        </a:rPr>
                        <a:t>nd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 Ecologic Life Awareness 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April</a:t>
                      </a:r>
                      <a:r>
                        <a:rPr lang="tr-TR" sz="900" baseline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5265">
                <a:tc>
                  <a:txBody>
                    <a:bodyPr/>
                    <a:lstStyle/>
                    <a:p>
                      <a:pPr algn="ctr"/>
                      <a:r>
                        <a:rPr lang="tr-TR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Muhtarlar Arası Atık Toplama Yarışmaları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Muhtarlar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Dönüşüm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Tüm Yıl </a:t>
                      </a:r>
                    </a:p>
                    <a:p>
                      <a:pPr algn="ctr"/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5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Competition of </a:t>
                      </a:r>
                      <a:r>
                        <a:rPr lang="tr-TR" sz="900" noProof="0" dirty="0" err="1">
                          <a:latin typeface="Calibri" pitchFamily="34" charset="0"/>
                        </a:rPr>
                        <a:t>Bulp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F</a:t>
                      </a:r>
                      <a:r>
                        <a:rPr lang="tr-TR" sz="900" dirty="0" err="1"/>
                        <a:t>luorescent</a:t>
                      </a:r>
                      <a:r>
                        <a:rPr lang="tr-TR" sz="900" dirty="0"/>
                        <a:t> 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Collection Among the Local Authorities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Citizens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And Local Authorities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the Recycling Awareness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053903" y="5591332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96123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8148" y="471786"/>
            <a:ext cx="6795071" cy="358954"/>
          </a:xfrm>
        </p:spPr>
        <p:txBody>
          <a:bodyPr>
            <a:noAutofit/>
          </a:bodyPr>
          <a:lstStyle/>
          <a:p>
            <a:pPr algn="ctr"/>
            <a:r>
              <a:rPr lang="tr-TR" sz="1463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2020 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193192"/>
              </p:ext>
            </p:extLst>
          </p:nvPr>
        </p:nvGraphicFramePr>
        <p:xfrm>
          <a:off x="1053902" y="854803"/>
          <a:ext cx="7956056" cy="2654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7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80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67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15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53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94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240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68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7872"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 ADI / KATEGORİSİ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HEDEF GRUP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TARİH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3988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Falezler ve  Deniz Dibi Temizliği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Toprak ve Suyun  Temizliğinin Öneminin Vurgulanması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Nisan - Ekim 2020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Calibri" pitchFamily="34" charset="0"/>
                        </a:rPr>
                        <a:t>6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Coastal  And Sea Cleaning</a:t>
                      </a:r>
                      <a:r>
                        <a:rPr lang="tr-TR" sz="1000" noProof="0" dirty="0">
                          <a:latin typeface="Calibri" pitchFamily="34" charset="0"/>
                        </a:rPr>
                        <a:t>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Students and</a:t>
                      </a:r>
                      <a:r>
                        <a:rPr lang="en-US" sz="1000" baseline="0" noProof="0" dirty="0">
                          <a:latin typeface="Calibri" pitchFamily="34" charset="0"/>
                        </a:rPr>
                        <a:t> Citizens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Emphasize Soil and Sea Pollution</a:t>
                      </a:r>
                      <a:r>
                        <a:rPr lang="en-US" sz="1000" baseline="0" noProof="0" dirty="0">
                          <a:latin typeface="Calibri" pitchFamily="34" charset="0"/>
                        </a:rPr>
                        <a:t> Problems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Calibri" pitchFamily="34" charset="0"/>
                        </a:rPr>
                        <a:t>April</a:t>
                      </a:r>
                      <a:r>
                        <a:rPr lang="tr-TR" sz="1000" baseline="0" dirty="0">
                          <a:latin typeface="Calibri" pitchFamily="34" charset="0"/>
                        </a:rPr>
                        <a:t> </a:t>
                      </a:r>
                      <a:r>
                        <a:rPr lang="tr-TR" sz="1000" baseline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1000" baseline="0" dirty="0">
                          <a:latin typeface="Calibri" pitchFamily="34" charset="0"/>
                        </a:rPr>
                        <a:t> </a:t>
                      </a:r>
                      <a:r>
                        <a:rPr lang="tr-TR" sz="1000" baseline="0" dirty="0" err="1">
                          <a:latin typeface="Calibri" pitchFamily="34" charset="0"/>
                        </a:rPr>
                        <a:t>October</a:t>
                      </a:r>
                      <a:endParaRPr lang="tr-TR" sz="1000" baseline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tr-TR" sz="10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784"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Ağaçlandırma ve Tohum Topu Faaliyeti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Yeşil Alanların Arttırılması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7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Planting Trees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Seed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Balls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Students and Citizens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the Number of Trees and Green Areas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0485">
                <a:tc>
                  <a:txBody>
                    <a:bodyPr/>
                    <a:lstStyle/>
                    <a:p>
                      <a:pPr algn="ctr"/>
                      <a:r>
                        <a:rPr lang="tr-TR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Toplama ve Ayrıştırma Tesislerine Teknik</a:t>
                      </a:r>
                      <a:r>
                        <a:rPr lang="tr-TR" sz="90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Geziler</a:t>
                      </a:r>
                      <a:endParaRPr lang="tr-TR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 </a:t>
                      </a:r>
                    </a:p>
                    <a:p>
                      <a:pPr algn="ctr"/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Geri Dönüşümün Yerinde Görülmesi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8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Technical Visit to the Packaging Waste Recycling  Plant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>
                          <a:latin typeface="Calibri" pitchFamily="34" charset="0"/>
                        </a:rPr>
                        <a:t>Students and Citizens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Teach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the Recycling Process at the Packaging Plant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2020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053902" y="5359469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34325"/>
              </p:ext>
            </p:extLst>
          </p:nvPr>
        </p:nvGraphicFramePr>
        <p:xfrm>
          <a:off x="1053902" y="3484869"/>
          <a:ext cx="7956056" cy="92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721">
                  <a:extLst>
                    <a:ext uri="{9D8B030D-6E8A-4147-A177-3AD203B41FA5}">
                      <a16:colId xmlns:a16="http://schemas.microsoft.com/office/drawing/2014/main" xmlns="" val="2580081395"/>
                    </a:ext>
                  </a:extLst>
                </a:gridCol>
                <a:gridCol w="914292">
                  <a:extLst>
                    <a:ext uri="{9D8B030D-6E8A-4147-A177-3AD203B41FA5}">
                      <a16:colId xmlns:a16="http://schemas.microsoft.com/office/drawing/2014/main" xmlns="" val="2250754826"/>
                    </a:ext>
                  </a:extLst>
                </a:gridCol>
                <a:gridCol w="1088011">
                  <a:extLst>
                    <a:ext uri="{9D8B030D-6E8A-4147-A177-3AD203B41FA5}">
                      <a16:colId xmlns:a16="http://schemas.microsoft.com/office/drawing/2014/main" xmlns="" val="2247594024"/>
                    </a:ext>
                  </a:extLst>
                </a:gridCol>
                <a:gridCol w="616782">
                  <a:extLst>
                    <a:ext uri="{9D8B030D-6E8A-4147-A177-3AD203B41FA5}">
                      <a16:colId xmlns:a16="http://schemas.microsoft.com/office/drawing/2014/main" xmlns="" val="4184129519"/>
                    </a:ext>
                  </a:extLst>
                </a:gridCol>
                <a:gridCol w="361510">
                  <a:extLst>
                    <a:ext uri="{9D8B030D-6E8A-4147-A177-3AD203B41FA5}">
                      <a16:colId xmlns:a16="http://schemas.microsoft.com/office/drawing/2014/main" xmlns="" val="3057179824"/>
                    </a:ext>
                  </a:extLst>
                </a:gridCol>
                <a:gridCol w="1225363">
                  <a:extLst>
                    <a:ext uri="{9D8B030D-6E8A-4147-A177-3AD203B41FA5}">
                      <a16:colId xmlns:a16="http://schemas.microsoft.com/office/drawing/2014/main" xmlns="" val="888115930"/>
                    </a:ext>
                  </a:extLst>
                </a:gridCol>
                <a:gridCol w="729418">
                  <a:extLst>
                    <a:ext uri="{9D8B030D-6E8A-4147-A177-3AD203B41FA5}">
                      <a16:colId xmlns:a16="http://schemas.microsoft.com/office/drawing/2014/main" xmlns="" val="2280186696"/>
                    </a:ext>
                  </a:extLst>
                </a:gridCol>
                <a:gridCol w="1224081">
                  <a:extLst>
                    <a:ext uri="{9D8B030D-6E8A-4147-A177-3AD203B41FA5}">
                      <a16:colId xmlns:a16="http://schemas.microsoft.com/office/drawing/2014/main" xmlns="" val="4129128896"/>
                    </a:ext>
                  </a:extLst>
                </a:gridCol>
                <a:gridCol w="726878">
                  <a:extLst>
                    <a:ext uri="{9D8B030D-6E8A-4147-A177-3AD203B41FA5}">
                      <a16:colId xmlns:a16="http://schemas.microsoft.com/office/drawing/2014/main" xmlns="" val="444913254"/>
                    </a:ext>
                  </a:extLst>
                </a:gridCol>
              </a:tblGrid>
              <a:tr h="9267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Ekolojik</a:t>
                      </a:r>
                      <a:r>
                        <a:rPr lang="tr-TR" sz="9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Tarım Eğitimleri </a:t>
                      </a:r>
                      <a:endParaRPr lang="tr-TR" sz="9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Öğrenciler, Vatandaşlar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Temiz Gıda</a:t>
                      </a:r>
                      <a:r>
                        <a:rPr lang="tr-TR" sz="9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Üretiminin Teşvik Edilmesi</a:t>
                      </a:r>
                      <a:endParaRPr lang="tr-TR" sz="9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Agroecology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Educations</a:t>
                      </a:r>
                      <a:endParaRPr lang="en-US" sz="9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Students and Citizens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Teach </a:t>
                      </a:r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900" b="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ecologic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agricultural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methods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with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original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seeds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without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chemicals</a:t>
                      </a:r>
                      <a:endParaRPr lang="en-US" sz="9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2020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838569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33419"/>
              </p:ext>
            </p:extLst>
          </p:nvPr>
        </p:nvGraphicFramePr>
        <p:xfrm>
          <a:off x="1053902" y="4307445"/>
          <a:ext cx="7956056" cy="105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721">
                  <a:extLst>
                    <a:ext uri="{9D8B030D-6E8A-4147-A177-3AD203B41FA5}">
                      <a16:colId xmlns:a16="http://schemas.microsoft.com/office/drawing/2014/main" xmlns="" val="1955995664"/>
                    </a:ext>
                  </a:extLst>
                </a:gridCol>
                <a:gridCol w="914292">
                  <a:extLst>
                    <a:ext uri="{9D8B030D-6E8A-4147-A177-3AD203B41FA5}">
                      <a16:colId xmlns:a16="http://schemas.microsoft.com/office/drawing/2014/main" xmlns="" val="1180114175"/>
                    </a:ext>
                  </a:extLst>
                </a:gridCol>
                <a:gridCol w="1088011">
                  <a:extLst>
                    <a:ext uri="{9D8B030D-6E8A-4147-A177-3AD203B41FA5}">
                      <a16:colId xmlns:a16="http://schemas.microsoft.com/office/drawing/2014/main" xmlns="" val="2876646164"/>
                    </a:ext>
                  </a:extLst>
                </a:gridCol>
                <a:gridCol w="616782">
                  <a:extLst>
                    <a:ext uri="{9D8B030D-6E8A-4147-A177-3AD203B41FA5}">
                      <a16:colId xmlns:a16="http://schemas.microsoft.com/office/drawing/2014/main" xmlns="" val="2957097859"/>
                    </a:ext>
                  </a:extLst>
                </a:gridCol>
                <a:gridCol w="361510">
                  <a:extLst>
                    <a:ext uri="{9D8B030D-6E8A-4147-A177-3AD203B41FA5}">
                      <a16:colId xmlns:a16="http://schemas.microsoft.com/office/drawing/2014/main" xmlns="" val="3732150727"/>
                    </a:ext>
                  </a:extLst>
                </a:gridCol>
                <a:gridCol w="1225363">
                  <a:extLst>
                    <a:ext uri="{9D8B030D-6E8A-4147-A177-3AD203B41FA5}">
                      <a16:colId xmlns:a16="http://schemas.microsoft.com/office/drawing/2014/main" xmlns="" val="963263434"/>
                    </a:ext>
                  </a:extLst>
                </a:gridCol>
                <a:gridCol w="729418">
                  <a:extLst>
                    <a:ext uri="{9D8B030D-6E8A-4147-A177-3AD203B41FA5}">
                      <a16:colId xmlns:a16="http://schemas.microsoft.com/office/drawing/2014/main" xmlns="" val="116666897"/>
                    </a:ext>
                  </a:extLst>
                </a:gridCol>
                <a:gridCol w="1224081">
                  <a:extLst>
                    <a:ext uri="{9D8B030D-6E8A-4147-A177-3AD203B41FA5}">
                      <a16:colId xmlns:a16="http://schemas.microsoft.com/office/drawing/2014/main" xmlns="" val="1984099999"/>
                    </a:ext>
                  </a:extLst>
                </a:gridCol>
                <a:gridCol w="726878">
                  <a:extLst>
                    <a:ext uri="{9D8B030D-6E8A-4147-A177-3AD203B41FA5}">
                      <a16:colId xmlns:a16="http://schemas.microsoft.com/office/drawing/2014/main" xmlns="" val="1982959291"/>
                    </a:ext>
                  </a:extLst>
                </a:gridCol>
              </a:tblGrid>
              <a:tr h="10520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Akdeniz Foku Eğitimleri ve Etkinlikleri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Öğrenciler, Resim Kurumlar,</a:t>
                      </a:r>
                      <a:r>
                        <a:rPr lang="tr-TR" sz="9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Kuruluşlar ve </a:t>
                      </a:r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Vatandaşlar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İlçemizdeki</a:t>
                      </a:r>
                      <a:r>
                        <a:rPr lang="tr-TR" sz="9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Akdeniz Foku popülasyonunu korumak ve arttırmak</a:t>
                      </a:r>
                      <a:endParaRPr lang="tr-TR" sz="9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dirty="0" err="1">
                          <a:solidFill>
                            <a:schemeClr val="tx1"/>
                          </a:solidFill>
                        </a:rPr>
                        <a:t>Mediterranean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900" b="0" dirty="0" err="1">
                          <a:solidFill>
                            <a:schemeClr val="tx1"/>
                          </a:solidFill>
                        </a:rPr>
                        <a:t>Monk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900" b="0" dirty="0" err="1">
                          <a:solidFill>
                            <a:schemeClr val="tx1"/>
                          </a:solidFill>
                        </a:rPr>
                        <a:t>Seal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900" b="0" dirty="0" err="1">
                          <a:solidFill>
                            <a:schemeClr val="tx1"/>
                          </a:solidFill>
                        </a:rPr>
                        <a:t>Education</a:t>
                      </a:r>
                      <a:r>
                        <a:rPr lang="tr-TR" sz="9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900" b="0" baseline="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tr-TR" sz="9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900" b="0" baseline="0" dirty="0" err="1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US" sz="900" b="0" kern="1200" noProof="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Students and Citizens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Protect</a:t>
                      </a:r>
                      <a:r>
                        <a:rPr lang="tr-TR" sz="900" b="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900" b="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Monk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Seal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Population</a:t>
                      </a:r>
                      <a:r>
                        <a:rPr lang="tr-TR" sz="900" b="0" kern="1200" baseline="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tr-TR" sz="900" b="0" kern="1200" baseline="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Muratpaşa</a:t>
                      </a:r>
                      <a:endParaRPr lang="en-US" sz="9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9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2020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1074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70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0048" y="504095"/>
            <a:ext cx="6795071" cy="358954"/>
          </a:xfrm>
        </p:spPr>
        <p:txBody>
          <a:bodyPr>
            <a:noAutofit/>
          </a:bodyPr>
          <a:lstStyle/>
          <a:p>
            <a:pPr algn="ctr"/>
            <a:r>
              <a:rPr lang="tr-TR" sz="1463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2020 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970604"/>
              </p:ext>
            </p:extLst>
          </p:nvPr>
        </p:nvGraphicFramePr>
        <p:xfrm>
          <a:off x="1053902" y="863049"/>
          <a:ext cx="7769748" cy="375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79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4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23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30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3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25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31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7491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 ADI / KATEGORİSİ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HEDEF GRUP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TARİH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9140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Atölye Çalışmaları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Nisan –Mayıs –Temmuz 2020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Calibri" pitchFamily="34" charset="0"/>
                        </a:rPr>
                        <a:t>11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Workshops</a:t>
                      </a:r>
                      <a:r>
                        <a:rPr lang="en-US" sz="1000" baseline="0" noProof="0" dirty="0">
                          <a:latin typeface="Calibri" pitchFamily="34" charset="0"/>
                        </a:rPr>
                        <a:t> about Environment</a:t>
                      </a:r>
                    </a:p>
                    <a:p>
                      <a:pPr algn="ctr"/>
                      <a:r>
                        <a:rPr lang="en-US" sz="1000" baseline="0" noProof="0" dirty="0">
                          <a:latin typeface="Calibri" pitchFamily="34" charset="0"/>
                        </a:rPr>
                        <a:t> and Wastes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Citizens and Students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April</a:t>
                      </a:r>
                      <a:r>
                        <a:rPr lang="en-US" sz="10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1000" baseline="0" noProof="0" dirty="0">
                          <a:latin typeface="Calibri" pitchFamily="34" charset="0"/>
                        </a:rPr>
                        <a:t>–May-</a:t>
                      </a:r>
                      <a:r>
                        <a:rPr lang="tr-TR" sz="1000" baseline="0" noProof="0" dirty="0" err="1">
                          <a:latin typeface="Calibri" pitchFamily="34" charset="0"/>
                        </a:rPr>
                        <a:t>July</a:t>
                      </a:r>
                      <a:endParaRPr lang="en-US" sz="1000" baseline="0" noProof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Calibri" pitchFamily="34" charset="0"/>
                        </a:rPr>
                        <a:t>20</a:t>
                      </a:r>
                      <a:r>
                        <a:rPr lang="tr-TR" sz="1000" baseline="0" noProof="0" dirty="0">
                          <a:latin typeface="Calibri" pitchFamily="34" charset="0"/>
                        </a:rPr>
                        <a:t>20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76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Oyunlu Geri Dönüşüm Yarışmaları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Dönüşümün Öneminin Vurgulanması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The Games Like Basketball,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Bowling 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w</a:t>
                      </a:r>
                      <a:r>
                        <a:rPr lang="en-US" sz="900" baseline="0" noProof="0" dirty="0" err="1">
                          <a:latin typeface="Calibri" pitchFamily="34" charset="0"/>
                        </a:rPr>
                        <a:t>ith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Wastes At Schools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Students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the Recycling Awareness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20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20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724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Kompost</a:t>
                      </a:r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Konusunda Eğitim ve Atölye Çalışmaları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  <a:p>
                      <a:pPr marL="0" algn="ctr" defTabSz="457200" rtl="0" eaLnBrk="1" latinLnBrk="0" hangingPunct="1"/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00" b="0" i="0" u="none" strike="noStrike" kern="1200" baseline="0" noProof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Workshops About How To Make Compost 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000" b="0" i="0" u="none" strike="noStrike" kern="1200" baseline="0" noProof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ith</a:t>
                      </a:r>
                      <a:r>
                        <a:rPr lang="en-US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The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 </a:t>
                      </a:r>
                      <a:r>
                        <a:rPr lang="en-US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Garbage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Students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t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he Environmental 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a</a:t>
                      </a:r>
                      <a:r>
                        <a:rPr lang="en-US" sz="900" noProof="0" dirty="0" err="1">
                          <a:latin typeface="Calibri" pitchFamily="34" charset="0"/>
                        </a:rPr>
                        <a:t>nd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 Ecologic Life Awareness 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20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20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612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Konulu Kısa Film veya Fotoğraf Yarışması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Haziran 2020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Short Film and Photography Competition about Environment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Students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t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noProof="0" dirty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sz="900" baseline="0" noProof="0" dirty="0" err="1">
                          <a:latin typeface="Calibri" pitchFamily="34" charset="0"/>
                        </a:rPr>
                        <a:t>June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20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20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053903" y="5591332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  <a:r>
              <a:rPr lang="tr-TR" sz="894" dirty="0">
                <a:solidFill>
                  <a:schemeClr val="dk1"/>
                </a:solidFill>
                <a:latin typeface="Calibri" panose="020F0502020204030204" pitchFamily="34" charset="0"/>
              </a:rPr>
              <a:t>Environment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10772"/>
              </p:ext>
            </p:extLst>
          </p:nvPr>
        </p:nvGraphicFramePr>
        <p:xfrm>
          <a:off x="1053902" y="4615506"/>
          <a:ext cx="7769748" cy="114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672">
                  <a:extLst>
                    <a:ext uri="{9D8B030D-6E8A-4147-A177-3AD203B41FA5}">
                      <a16:colId xmlns:a16="http://schemas.microsoft.com/office/drawing/2014/main" xmlns="" val="4217659136"/>
                    </a:ext>
                  </a:extLst>
                </a:gridCol>
                <a:gridCol w="927970">
                  <a:extLst>
                    <a:ext uri="{9D8B030D-6E8A-4147-A177-3AD203B41FA5}">
                      <a16:colId xmlns:a16="http://schemas.microsoft.com/office/drawing/2014/main" xmlns="" val="1233579803"/>
                    </a:ext>
                  </a:extLst>
                </a:gridCol>
                <a:gridCol w="1027444">
                  <a:extLst>
                    <a:ext uri="{9D8B030D-6E8A-4147-A177-3AD203B41FA5}">
                      <a16:colId xmlns:a16="http://schemas.microsoft.com/office/drawing/2014/main" xmlns="" val="2758385217"/>
                    </a:ext>
                  </a:extLst>
                </a:gridCol>
                <a:gridCol w="602339">
                  <a:extLst>
                    <a:ext uri="{9D8B030D-6E8A-4147-A177-3AD203B41FA5}">
                      <a16:colId xmlns:a16="http://schemas.microsoft.com/office/drawing/2014/main" xmlns="" val="4083064908"/>
                    </a:ext>
                  </a:extLst>
                </a:gridCol>
                <a:gridCol w="353045">
                  <a:extLst>
                    <a:ext uri="{9D8B030D-6E8A-4147-A177-3AD203B41FA5}">
                      <a16:colId xmlns:a16="http://schemas.microsoft.com/office/drawing/2014/main" xmlns="" val="346850215"/>
                    </a:ext>
                  </a:extLst>
                </a:gridCol>
                <a:gridCol w="1053600">
                  <a:extLst>
                    <a:ext uri="{9D8B030D-6E8A-4147-A177-3AD203B41FA5}">
                      <a16:colId xmlns:a16="http://schemas.microsoft.com/office/drawing/2014/main" xmlns="" val="1281675332"/>
                    </a:ext>
                  </a:extLst>
                </a:gridCol>
                <a:gridCol w="732589">
                  <a:extLst>
                    <a:ext uri="{9D8B030D-6E8A-4147-A177-3AD203B41FA5}">
                      <a16:colId xmlns:a16="http://schemas.microsoft.com/office/drawing/2014/main" xmlns="" val="1870648865"/>
                    </a:ext>
                  </a:extLst>
                </a:gridCol>
                <a:gridCol w="1053175">
                  <a:extLst>
                    <a:ext uri="{9D8B030D-6E8A-4147-A177-3AD203B41FA5}">
                      <a16:colId xmlns:a16="http://schemas.microsoft.com/office/drawing/2014/main" xmlns="" val="2269095533"/>
                    </a:ext>
                  </a:extLst>
                </a:gridCol>
                <a:gridCol w="974914">
                  <a:extLst>
                    <a:ext uri="{9D8B030D-6E8A-4147-A177-3AD203B41FA5}">
                      <a16:colId xmlns:a16="http://schemas.microsoft.com/office/drawing/2014/main" xmlns="" val="2457125191"/>
                    </a:ext>
                  </a:extLst>
                </a:gridCol>
              </a:tblGrid>
              <a:tr h="96583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</a:t>
                      </a:r>
                      <a:r>
                        <a:rPr lang="tr-TR" sz="10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Çalıştayları</a:t>
                      </a:r>
                      <a:r>
                        <a:rPr lang="tr-TR" sz="1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Resmi Kurum, Kuruluşlar, Odalar, Akademisyenler, Çevre Dernekleri vb.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Sürdürülebilir Çevre için Projeler Geliştirilmesi ve Uygulanması</a:t>
                      </a:r>
                    </a:p>
                    <a:p>
                      <a:pPr marL="0" algn="ctr" defTabSz="457200" rtl="0" eaLnBrk="1" latinLnBrk="0" hangingPunct="1"/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Ocak – Mayıs- Ekim 2020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Environment </a:t>
                      </a:r>
                      <a:r>
                        <a:rPr lang="tr-TR" sz="1000" b="0" i="0" u="none" strike="noStrike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Workshops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Envirenmental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Institutions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000" b="0" i="0" u="none" strike="noStrike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Adademics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000" b="0" i="0" u="none" strike="noStrike" kern="120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Socities</a:t>
                      </a:r>
                      <a:r>
                        <a:rPr lang="tr-TR" sz="1000" b="0" i="0" u="none" strike="noStrike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To</a:t>
                      </a:r>
                      <a:r>
                        <a:rPr lang="tr-TR" sz="900" b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900" b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Develop</a:t>
                      </a:r>
                      <a:r>
                        <a:rPr lang="tr-TR" sz="900" b="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900" b="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and</a:t>
                      </a:r>
                      <a:r>
                        <a:rPr lang="tr-TR" sz="900" b="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900" b="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Apply</a:t>
                      </a:r>
                      <a:r>
                        <a:rPr lang="tr-TR" sz="900" b="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900" b="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Projects</a:t>
                      </a:r>
                      <a:r>
                        <a:rPr lang="tr-TR" sz="900" b="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900" b="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for</a:t>
                      </a:r>
                      <a:r>
                        <a:rPr lang="tr-TR" sz="900" b="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900" b="0" baseline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Muratpaşa</a:t>
                      </a:r>
                      <a:r>
                        <a:rPr lang="tr-TR" sz="900" b="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900" b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Sustainable</a:t>
                      </a:r>
                      <a:r>
                        <a:rPr lang="tr-TR" sz="900" b="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Environment </a:t>
                      </a:r>
                      <a:endParaRPr lang="en-US" sz="9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January</a:t>
                      </a:r>
                      <a:r>
                        <a:rPr lang="tr-TR" sz="900" b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- May- </a:t>
                      </a:r>
                      <a:r>
                        <a:rPr lang="tr-TR" sz="900" b="0" noProof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October</a:t>
                      </a:r>
                      <a:r>
                        <a:rPr lang="tr-TR" sz="900" b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900" b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tr-TR" sz="900" b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9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7904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28801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19530</TotalTime>
  <Words>722</Words>
  <Application>Microsoft Office PowerPoint</Application>
  <PresentationFormat>A4 Kağıt (210x297 mm)</PresentationFormat>
  <Paragraphs>186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Kristal</vt:lpstr>
      <vt:lpstr>2020 YILINDA GERÇEKLEŞTİRİLMESİ PLANLANAN ÇEVRE EĞİTİM ETKİNLİKLERİ </vt:lpstr>
      <vt:lpstr>2020 YILINDA GERÇEKLEŞTİRİLMESİ PLANLANAN ÇEVRE EĞİTİM ETKİNLİKLERİ </vt:lpstr>
      <vt:lpstr>2020 YILINDA GERÇEKLEŞTİRİLMESİ PLANLANAN ÇEVRE EĞİTİM ETKİNLİKLERİ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Fulya DONMEZ</dc:creator>
  <cp:lastModifiedBy>GURKAN</cp:lastModifiedBy>
  <cp:revision>1671</cp:revision>
  <cp:lastPrinted>2019-11-20T06:52:14Z</cp:lastPrinted>
  <dcterms:created xsi:type="dcterms:W3CDTF">2015-08-11T08:22:24Z</dcterms:created>
  <dcterms:modified xsi:type="dcterms:W3CDTF">2019-12-03T11:04:07Z</dcterms:modified>
</cp:coreProperties>
</file>