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7" r:id="rId3"/>
    <p:sldId id="265" r:id="rId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53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94660"/>
  </p:normalViewPr>
  <p:slideViewPr>
    <p:cSldViewPr snapToGrid="0">
      <p:cViewPr varScale="1">
        <p:scale>
          <a:sx n="69" d="100"/>
          <a:sy n="69" d="100"/>
        </p:scale>
        <p:origin x="74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F33A31C7-C706-4679-AC1B-E23EF9952D90}" type="datetimeFigureOut">
              <a:rPr lang="tr-TR" smtClean="0"/>
              <a:t>4.12.2023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73E630F-A68B-4D49-8524-3B58997056ED}" type="slidenum">
              <a:rPr lang="tr-TR" smtClean="0"/>
              <a:t>‹#›</a:t>
            </a:fld>
            <a:endParaRPr lang="tr-TR"/>
          </a:p>
        </p:txBody>
      </p:sp>
    </p:spTree>
    <p:extLst>
      <p:ext uri="{BB962C8B-B14F-4D97-AF65-F5344CB8AC3E}">
        <p14:creationId xmlns:p14="http://schemas.microsoft.com/office/powerpoint/2010/main" val="1440582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33A31C7-C706-4679-AC1B-E23EF9952D90}" type="datetimeFigureOut">
              <a:rPr lang="tr-TR" smtClean="0"/>
              <a:t>4.12.2023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73E630F-A68B-4D49-8524-3B58997056ED}" type="slidenum">
              <a:rPr lang="tr-TR" smtClean="0"/>
              <a:t>‹#›</a:t>
            </a:fld>
            <a:endParaRPr lang="tr-TR"/>
          </a:p>
        </p:txBody>
      </p:sp>
    </p:spTree>
    <p:extLst>
      <p:ext uri="{BB962C8B-B14F-4D97-AF65-F5344CB8AC3E}">
        <p14:creationId xmlns:p14="http://schemas.microsoft.com/office/powerpoint/2010/main" val="2198518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33A31C7-C706-4679-AC1B-E23EF9952D90}" type="datetimeFigureOut">
              <a:rPr lang="tr-TR" smtClean="0"/>
              <a:t>4.12.2023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73E630F-A68B-4D49-8524-3B58997056ED}" type="slidenum">
              <a:rPr lang="tr-TR" smtClean="0"/>
              <a:t>‹#›</a:t>
            </a:fld>
            <a:endParaRPr lang="tr-TR"/>
          </a:p>
        </p:txBody>
      </p:sp>
    </p:spTree>
    <p:extLst>
      <p:ext uri="{BB962C8B-B14F-4D97-AF65-F5344CB8AC3E}">
        <p14:creationId xmlns:p14="http://schemas.microsoft.com/office/powerpoint/2010/main" val="450861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33A31C7-C706-4679-AC1B-E23EF9952D90}" type="datetimeFigureOut">
              <a:rPr lang="tr-TR" smtClean="0"/>
              <a:t>4.12.2023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73E630F-A68B-4D49-8524-3B58997056ED}" type="slidenum">
              <a:rPr lang="tr-TR" smtClean="0"/>
              <a:t>‹#›</a:t>
            </a:fld>
            <a:endParaRPr lang="tr-TR"/>
          </a:p>
        </p:txBody>
      </p:sp>
    </p:spTree>
    <p:extLst>
      <p:ext uri="{BB962C8B-B14F-4D97-AF65-F5344CB8AC3E}">
        <p14:creationId xmlns:p14="http://schemas.microsoft.com/office/powerpoint/2010/main" val="3241647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F33A31C7-C706-4679-AC1B-E23EF9952D90}" type="datetimeFigureOut">
              <a:rPr lang="tr-TR" smtClean="0"/>
              <a:t>4.12.2023</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73E630F-A68B-4D49-8524-3B58997056ED}" type="slidenum">
              <a:rPr lang="tr-TR" smtClean="0"/>
              <a:t>‹#›</a:t>
            </a:fld>
            <a:endParaRPr lang="tr-TR"/>
          </a:p>
        </p:txBody>
      </p:sp>
    </p:spTree>
    <p:extLst>
      <p:ext uri="{BB962C8B-B14F-4D97-AF65-F5344CB8AC3E}">
        <p14:creationId xmlns:p14="http://schemas.microsoft.com/office/powerpoint/2010/main" val="430283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F33A31C7-C706-4679-AC1B-E23EF9952D90}" type="datetimeFigureOut">
              <a:rPr lang="tr-TR" smtClean="0"/>
              <a:t>4.12.2023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73E630F-A68B-4D49-8524-3B58997056ED}" type="slidenum">
              <a:rPr lang="tr-TR" smtClean="0"/>
              <a:t>‹#›</a:t>
            </a:fld>
            <a:endParaRPr lang="tr-TR"/>
          </a:p>
        </p:txBody>
      </p:sp>
    </p:spTree>
    <p:extLst>
      <p:ext uri="{BB962C8B-B14F-4D97-AF65-F5344CB8AC3E}">
        <p14:creationId xmlns:p14="http://schemas.microsoft.com/office/powerpoint/2010/main" val="3173685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F33A31C7-C706-4679-AC1B-E23EF9952D90}" type="datetimeFigureOut">
              <a:rPr lang="tr-TR" smtClean="0"/>
              <a:t>4.12.2023</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E73E630F-A68B-4D49-8524-3B58997056ED}" type="slidenum">
              <a:rPr lang="tr-TR" smtClean="0"/>
              <a:t>‹#›</a:t>
            </a:fld>
            <a:endParaRPr lang="tr-TR"/>
          </a:p>
        </p:txBody>
      </p:sp>
    </p:spTree>
    <p:extLst>
      <p:ext uri="{BB962C8B-B14F-4D97-AF65-F5344CB8AC3E}">
        <p14:creationId xmlns:p14="http://schemas.microsoft.com/office/powerpoint/2010/main" val="609600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F33A31C7-C706-4679-AC1B-E23EF9952D90}" type="datetimeFigureOut">
              <a:rPr lang="tr-TR" smtClean="0"/>
              <a:t>4.12.2023</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E73E630F-A68B-4D49-8524-3B58997056ED}" type="slidenum">
              <a:rPr lang="tr-TR" smtClean="0"/>
              <a:t>‹#›</a:t>
            </a:fld>
            <a:endParaRPr lang="tr-TR"/>
          </a:p>
        </p:txBody>
      </p:sp>
    </p:spTree>
    <p:extLst>
      <p:ext uri="{BB962C8B-B14F-4D97-AF65-F5344CB8AC3E}">
        <p14:creationId xmlns:p14="http://schemas.microsoft.com/office/powerpoint/2010/main" val="1977861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F33A31C7-C706-4679-AC1B-E23EF9952D90}" type="datetimeFigureOut">
              <a:rPr lang="tr-TR" smtClean="0"/>
              <a:t>4.12.2023</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E73E630F-A68B-4D49-8524-3B58997056ED}" type="slidenum">
              <a:rPr lang="tr-TR" smtClean="0"/>
              <a:t>‹#›</a:t>
            </a:fld>
            <a:endParaRPr lang="tr-TR"/>
          </a:p>
        </p:txBody>
      </p:sp>
    </p:spTree>
    <p:extLst>
      <p:ext uri="{BB962C8B-B14F-4D97-AF65-F5344CB8AC3E}">
        <p14:creationId xmlns:p14="http://schemas.microsoft.com/office/powerpoint/2010/main" val="857704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33A31C7-C706-4679-AC1B-E23EF9952D90}" type="datetimeFigureOut">
              <a:rPr lang="tr-TR" smtClean="0"/>
              <a:t>4.12.2023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73E630F-A68B-4D49-8524-3B58997056ED}" type="slidenum">
              <a:rPr lang="tr-TR" smtClean="0"/>
              <a:t>‹#›</a:t>
            </a:fld>
            <a:endParaRPr lang="tr-TR"/>
          </a:p>
        </p:txBody>
      </p:sp>
    </p:spTree>
    <p:extLst>
      <p:ext uri="{BB962C8B-B14F-4D97-AF65-F5344CB8AC3E}">
        <p14:creationId xmlns:p14="http://schemas.microsoft.com/office/powerpoint/2010/main" val="1108902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F33A31C7-C706-4679-AC1B-E23EF9952D90}" type="datetimeFigureOut">
              <a:rPr lang="tr-TR" smtClean="0"/>
              <a:t>4.12.2023</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73E630F-A68B-4D49-8524-3B58997056ED}" type="slidenum">
              <a:rPr lang="tr-TR" smtClean="0"/>
              <a:t>‹#›</a:t>
            </a:fld>
            <a:endParaRPr lang="tr-TR"/>
          </a:p>
        </p:txBody>
      </p:sp>
    </p:spTree>
    <p:extLst>
      <p:ext uri="{BB962C8B-B14F-4D97-AF65-F5344CB8AC3E}">
        <p14:creationId xmlns:p14="http://schemas.microsoft.com/office/powerpoint/2010/main" val="3985475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3A31C7-C706-4679-AC1B-E23EF9952D90}" type="datetimeFigureOut">
              <a:rPr lang="tr-TR" smtClean="0"/>
              <a:t>4.12.2023</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3E630F-A68B-4D49-8524-3B58997056ED}" type="slidenum">
              <a:rPr lang="tr-TR" smtClean="0"/>
              <a:t>‹#›</a:t>
            </a:fld>
            <a:endParaRPr lang="tr-TR"/>
          </a:p>
        </p:txBody>
      </p:sp>
    </p:spTree>
    <p:extLst>
      <p:ext uri="{BB962C8B-B14F-4D97-AF65-F5344CB8AC3E}">
        <p14:creationId xmlns:p14="http://schemas.microsoft.com/office/powerpoint/2010/main" val="28774852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368677" y="3323365"/>
            <a:ext cx="8216920" cy="3187927"/>
          </a:xfrm>
        </p:spPr>
        <p:txBody>
          <a:bodyPr>
            <a:normAutofit/>
          </a:bodyPr>
          <a:lstStyle/>
          <a:p>
            <a:pPr marL="0" indent="0" algn="ctr">
              <a:buNone/>
            </a:pPr>
            <a:endParaRPr lang="tr-TR" b="1" dirty="0" smtClean="0">
              <a:solidFill>
                <a:srgbClr val="0070C0"/>
              </a:solidFill>
              <a:latin typeface="+mn-lt"/>
            </a:endParaRPr>
          </a:p>
          <a:p>
            <a:pPr marL="0" indent="0" algn="ctr">
              <a:buNone/>
            </a:pPr>
            <a:r>
              <a:rPr lang="tr-TR" sz="3600" b="1" dirty="0" smtClean="0">
                <a:solidFill>
                  <a:srgbClr val="0070C0"/>
                </a:solidFill>
              </a:rPr>
              <a:t>2024 </a:t>
            </a:r>
            <a:r>
              <a:rPr lang="tr-TR" sz="3600" b="1" dirty="0" smtClean="0">
                <a:solidFill>
                  <a:srgbClr val="0070C0"/>
                </a:solidFill>
              </a:rPr>
              <a:t>YILI</a:t>
            </a:r>
          </a:p>
          <a:p>
            <a:pPr marL="0" indent="0" algn="ctr">
              <a:buNone/>
            </a:pPr>
            <a:r>
              <a:rPr lang="tr-TR" sz="3600" b="1" dirty="0" smtClean="0">
                <a:solidFill>
                  <a:srgbClr val="0070C0"/>
                </a:solidFill>
              </a:rPr>
              <a:t>MAVİ BAYRAK</a:t>
            </a:r>
          </a:p>
          <a:p>
            <a:pPr marL="0" indent="0" algn="ctr">
              <a:buNone/>
            </a:pPr>
            <a:r>
              <a:rPr lang="tr-TR" sz="3600" b="1" dirty="0" smtClean="0">
                <a:solidFill>
                  <a:srgbClr val="002060"/>
                </a:solidFill>
              </a:rPr>
              <a:t>ÇEVRE EĞİTİM VE BİLİNÇLENDİRME </a:t>
            </a:r>
          </a:p>
          <a:p>
            <a:pPr marL="0" indent="0" algn="ctr">
              <a:buNone/>
            </a:pPr>
            <a:r>
              <a:rPr lang="tr-TR" sz="3600" b="1" dirty="0" smtClean="0">
                <a:solidFill>
                  <a:srgbClr val="002060"/>
                </a:solidFill>
              </a:rPr>
              <a:t>ETKİNLİKLERİ DOSYASI</a:t>
            </a:r>
          </a:p>
          <a:p>
            <a:endParaRPr lang="tr-TR" sz="2000" dirty="0"/>
          </a:p>
        </p:txBody>
      </p:sp>
      <p:pic>
        <p:nvPicPr>
          <p:cNvPr id="4" name="9 Resim" descr="mavibayrakyazılı.jpg"/>
          <p:cNvPicPr>
            <a:picLocks noChangeAspect="1"/>
          </p:cNvPicPr>
          <p:nvPr/>
        </p:nvPicPr>
        <p:blipFill>
          <a:blip r:embed="rId2" cstate="print"/>
          <a:srcRect/>
          <a:stretch>
            <a:fillRect/>
          </a:stretch>
        </p:blipFill>
        <p:spPr bwMode="auto">
          <a:xfrm>
            <a:off x="9744500" y="419983"/>
            <a:ext cx="1760560" cy="1602027"/>
          </a:xfrm>
          <a:prstGeom prst="rect">
            <a:avLst/>
          </a:prstGeom>
          <a:noFill/>
          <a:ln w="9525">
            <a:noFill/>
            <a:miter lim="800000"/>
            <a:headEnd/>
            <a:tailEnd/>
          </a:ln>
        </p:spPr>
      </p:pic>
      <p:pic>
        <p:nvPicPr>
          <p:cNvPr id="2" name="Resim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45346" y="2551995"/>
            <a:ext cx="1641087" cy="1168508"/>
          </a:xfrm>
          <a:prstGeom prst="rect">
            <a:avLst/>
          </a:prstGeom>
        </p:spPr>
      </p:pic>
      <p:pic>
        <p:nvPicPr>
          <p:cNvPr id="5" name="Resim 4"/>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14070" r="11349" b="17234"/>
          <a:stretch/>
        </p:blipFill>
        <p:spPr>
          <a:xfrm>
            <a:off x="0" y="-343324"/>
            <a:ext cx="5022376" cy="4063827"/>
          </a:xfrm>
          <a:prstGeom prst="rect">
            <a:avLst/>
          </a:prstGeom>
        </p:spPr>
      </p:pic>
    </p:spTree>
    <p:extLst>
      <p:ext uri="{BB962C8B-B14F-4D97-AF65-F5344CB8AC3E}">
        <p14:creationId xmlns:p14="http://schemas.microsoft.com/office/powerpoint/2010/main" val="37517710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t="321" r="57056" b="41079"/>
          <a:stretch/>
        </p:blipFill>
        <p:spPr>
          <a:xfrm rot="1666002">
            <a:off x="3913283" y="-523973"/>
            <a:ext cx="8819386" cy="8569151"/>
          </a:xfrm>
          <a:prstGeom prst="rect">
            <a:avLst/>
          </a:prstGeom>
        </p:spPr>
      </p:pic>
      <p:sp>
        <p:nvSpPr>
          <p:cNvPr id="5" name="Rectangle 3"/>
          <p:cNvSpPr>
            <a:spLocks noGrp="1" noChangeArrowheads="1"/>
          </p:cNvSpPr>
          <p:nvPr>
            <p:ph idx="4294967295"/>
          </p:nvPr>
        </p:nvSpPr>
        <p:spPr>
          <a:xfrm>
            <a:off x="559559" y="2488395"/>
            <a:ext cx="10849970" cy="2438400"/>
          </a:xfrm>
        </p:spPr>
        <p:txBody>
          <a:bodyPr/>
          <a:lstStyle/>
          <a:p>
            <a:pPr eaLnBrk="1" hangingPunct="1"/>
            <a:endParaRPr lang="tr-TR" sz="1600" dirty="0" smtClean="0"/>
          </a:p>
          <a:p>
            <a:pPr eaLnBrk="1" hangingPunct="1"/>
            <a:endParaRPr lang="tr-TR" sz="1600" dirty="0" smtClean="0"/>
          </a:p>
          <a:p>
            <a:pPr eaLnBrk="1" hangingPunct="1"/>
            <a:endParaRPr lang="tr-TR" sz="1600" dirty="0" smtClean="0"/>
          </a:p>
        </p:txBody>
      </p:sp>
      <p:sp>
        <p:nvSpPr>
          <p:cNvPr id="2" name="Metin kutusu 1"/>
          <p:cNvSpPr txBox="1"/>
          <p:nvPr/>
        </p:nvSpPr>
        <p:spPr>
          <a:xfrm>
            <a:off x="4005732" y="1898555"/>
            <a:ext cx="4726599" cy="830997"/>
          </a:xfrm>
          <a:prstGeom prst="rect">
            <a:avLst/>
          </a:prstGeom>
          <a:noFill/>
        </p:spPr>
        <p:txBody>
          <a:bodyPr wrap="square" rtlCol="0">
            <a:spAutoFit/>
          </a:bodyPr>
          <a:lstStyle/>
          <a:p>
            <a:r>
              <a:rPr lang="tr-TR" sz="2400" b="1" dirty="0" smtClean="0">
                <a:solidFill>
                  <a:srgbClr val="0070C0"/>
                </a:solidFill>
              </a:rPr>
              <a:t>Be PREMIUM BODRUM HOTEL</a:t>
            </a:r>
            <a:endParaRPr lang="tr-TR" sz="2400" b="1" dirty="0">
              <a:solidFill>
                <a:srgbClr val="0070C0"/>
              </a:solidFill>
            </a:endParaRPr>
          </a:p>
          <a:p>
            <a:endParaRPr lang="tr-TR" sz="2400" dirty="0"/>
          </a:p>
        </p:txBody>
      </p:sp>
      <p:sp>
        <p:nvSpPr>
          <p:cNvPr id="3" name="Metin kutusu 2"/>
          <p:cNvSpPr txBox="1"/>
          <p:nvPr/>
        </p:nvSpPr>
        <p:spPr>
          <a:xfrm>
            <a:off x="1173707" y="2729552"/>
            <a:ext cx="9608024" cy="2062103"/>
          </a:xfrm>
          <a:prstGeom prst="rect">
            <a:avLst/>
          </a:prstGeom>
          <a:noFill/>
        </p:spPr>
        <p:txBody>
          <a:bodyPr wrap="square" rtlCol="0">
            <a:spAutoFit/>
          </a:bodyPr>
          <a:lstStyle/>
          <a:p>
            <a:pPr marL="285750" indent="-285750">
              <a:buFont typeface="Arial" panose="020B0604020202020204" pitchFamily="34" charset="0"/>
              <a:buChar char="•"/>
            </a:pPr>
            <a:r>
              <a:rPr lang="tr-TR" sz="1600" dirty="0"/>
              <a:t>Torba koyunda bulunan be Premium Bodrum Bodrum-Milas Havaalanı’na 25 km, marina, yat limanı, tarihi mekanları, alışveriş merkezleri, çeşitli restoranları ve son derece canlı bir gece hayatına sahip Bodrum şehir merkezine sadece 10 km uzaklığı ile eksiksiz bir konumda </a:t>
            </a:r>
            <a:r>
              <a:rPr lang="tr-TR" sz="1600" dirty="0" smtClean="0"/>
              <a:t>bulunuyor.</a:t>
            </a:r>
          </a:p>
          <a:p>
            <a:pPr marL="285750" indent="-285750">
              <a:buFont typeface="Arial" panose="020B0604020202020204" pitchFamily="34" charset="0"/>
              <a:buChar char="•"/>
            </a:pPr>
            <a:r>
              <a:rPr lang="tr-TR" sz="1600" dirty="0" smtClean="0"/>
              <a:t>be </a:t>
            </a:r>
            <a:r>
              <a:rPr lang="tr-TR" sz="1600" dirty="0"/>
              <a:t>Premium Bodrum özenle dizayn edilmiş </a:t>
            </a:r>
            <a:r>
              <a:rPr lang="tr-TR" sz="1600" dirty="0" smtClean="0"/>
              <a:t>315 </a:t>
            </a:r>
            <a:r>
              <a:rPr lang="tr-TR" sz="1600" dirty="0"/>
              <a:t>lüks oda, </a:t>
            </a:r>
            <a:r>
              <a:rPr lang="tr-TR" sz="1600" dirty="0" err="1"/>
              <a:t>suit</a:t>
            </a:r>
            <a:r>
              <a:rPr lang="tr-TR" sz="1600" dirty="0"/>
              <a:t> ve villalardan oluşuyor. villaları ile hizmet vermektedir. Özel olarak tasarlanan balkon ve teraslarıyla, nefes kesici doğası ve manzarasıyla en üst düzeyde konforu misafirlerine sunan be Premium Bodrum’da büyüklükleri </a:t>
            </a:r>
            <a:r>
              <a:rPr lang="tr-TR" sz="1600" dirty="0" smtClean="0"/>
              <a:t>195 m² </a:t>
            </a:r>
            <a:r>
              <a:rPr lang="tr-TR" sz="1600" dirty="0"/>
              <a:t>–725 </a:t>
            </a:r>
            <a:r>
              <a:rPr lang="tr-TR" sz="1600" dirty="0" smtClean="0"/>
              <a:t>m² </a:t>
            </a:r>
            <a:r>
              <a:rPr lang="tr-TR" sz="1600" dirty="0"/>
              <a:t>arasında olan ve çoğunda özel kapalı ve açık havuz, Türk hamamı ve masaj odaları bulunan villalarıyla da misafirlerine çok özel deneyimler vadediyor.</a:t>
            </a:r>
          </a:p>
        </p:txBody>
      </p:sp>
    </p:spTree>
    <p:extLst>
      <p:ext uri="{BB962C8B-B14F-4D97-AF65-F5344CB8AC3E}">
        <p14:creationId xmlns:p14="http://schemas.microsoft.com/office/powerpoint/2010/main" val="17820987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defRPr/>
            </a:pPr>
            <a:r>
              <a:rPr lang="tr-TR" sz="2000" b="1" dirty="0">
                <a:solidFill>
                  <a:srgbClr val="002060"/>
                </a:solidFill>
                <a:latin typeface="+mn-lt"/>
              </a:rPr>
              <a:t>EK-2</a:t>
            </a:r>
            <a:r>
              <a:rPr lang="tr-TR" sz="2000" b="1" dirty="0">
                <a:solidFill>
                  <a:srgbClr val="002060"/>
                </a:solidFill>
              </a:rPr>
              <a:t/>
            </a:r>
            <a:br>
              <a:rPr lang="tr-TR" sz="2000" b="1" dirty="0">
                <a:solidFill>
                  <a:srgbClr val="002060"/>
                </a:solidFill>
              </a:rPr>
            </a:br>
            <a:r>
              <a:rPr lang="tr-TR" sz="2000" b="1" dirty="0" smtClean="0">
                <a:solidFill>
                  <a:srgbClr val="002060"/>
                </a:solidFill>
                <a:latin typeface="+mn-lt"/>
              </a:rPr>
              <a:t>2024 </a:t>
            </a:r>
            <a:r>
              <a:rPr lang="tr-TR" sz="2000" b="1" dirty="0" smtClean="0">
                <a:solidFill>
                  <a:srgbClr val="002060"/>
                </a:solidFill>
                <a:latin typeface="+mn-lt"/>
              </a:rPr>
              <a:t>YILINDA </a:t>
            </a:r>
            <a:r>
              <a:rPr lang="tr-TR" sz="2000" b="1" dirty="0">
                <a:solidFill>
                  <a:srgbClr val="002060"/>
                </a:solidFill>
                <a:latin typeface="+mn-lt"/>
              </a:rPr>
              <a:t>GERÇEKLEŞTİRİLECEK ÇEVRE EĞİTİM ETKİNLİKLERİ</a:t>
            </a:r>
            <a:r>
              <a:rPr lang="tr-TR" b="1" dirty="0">
                <a:solidFill>
                  <a:srgbClr val="002060"/>
                </a:solidFill>
              </a:rPr>
              <a:t/>
            </a:r>
            <a:br>
              <a:rPr lang="tr-TR" b="1" dirty="0">
                <a:solidFill>
                  <a:srgbClr val="002060"/>
                </a:solidFill>
              </a:rPr>
            </a:br>
            <a:endParaRPr lang="tr-TR" dirty="0"/>
          </a:p>
        </p:txBody>
      </p:sp>
      <p:graphicFrame>
        <p:nvGraphicFramePr>
          <p:cNvPr id="5" name="9 Tablo"/>
          <p:cNvGraphicFramePr>
            <a:graphicFrameLocks noGrp="1"/>
          </p:cNvGraphicFramePr>
          <p:nvPr>
            <p:extLst>
              <p:ext uri="{D42A27DB-BD31-4B8C-83A1-F6EECF244321}">
                <p14:modId xmlns:p14="http://schemas.microsoft.com/office/powerpoint/2010/main" val="892302427"/>
              </p:ext>
            </p:extLst>
          </p:nvPr>
        </p:nvGraphicFramePr>
        <p:xfrm>
          <a:off x="1854958" y="1301087"/>
          <a:ext cx="8694760" cy="4825291"/>
        </p:xfrm>
        <a:graphic>
          <a:graphicData uri="http://schemas.openxmlformats.org/drawingml/2006/table">
            <a:tbl>
              <a:tblPr firstRow="1" bandRow="1">
                <a:tableStyleId>{5C22544A-7EE6-4342-B048-85BDC9FD1C3A}</a:tableStyleId>
              </a:tblPr>
              <a:tblGrid>
                <a:gridCol w="623748">
                  <a:extLst>
                    <a:ext uri="{9D8B030D-6E8A-4147-A177-3AD203B41FA5}">
                      <a16:colId xmlns:a16="http://schemas.microsoft.com/office/drawing/2014/main" val="20000"/>
                    </a:ext>
                  </a:extLst>
                </a:gridCol>
                <a:gridCol w="2342168">
                  <a:extLst>
                    <a:ext uri="{9D8B030D-6E8A-4147-A177-3AD203B41FA5}">
                      <a16:colId xmlns:a16="http://schemas.microsoft.com/office/drawing/2014/main" val="20001"/>
                    </a:ext>
                  </a:extLst>
                </a:gridCol>
                <a:gridCol w="1750480">
                  <a:extLst>
                    <a:ext uri="{9D8B030D-6E8A-4147-A177-3AD203B41FA5}">
                      <a16:colId xmlns:a16="http://schemas.microsoft.com/office/drawing/2014/main" val="20002"/>
                    </a:ext>
                  </a:extLst>
                </a:gridCol>
                <a:gridCol w="2387019">
                  <a:extLst>
                    <a:ext uri="{9D8B030D-6E8A-4147-A177-3AD203B41FA5}">
                      <a16:colId xmlns:a16="http://schemas.microsoft.com/office/drawing/2014/main" val="20003"/>
                    </a:ext>
                  </a:extLst>
                </a:gridCol>
                <a:gridCol w="1591345">
                  <a:extLst>
                    <a:ext uri="{9D8B030D-6E8A-4147-A177-3AD203B41FA5}">
                      <a16:colId xmlns:a16="http://schemas.microsoft.com/office/drawing/2014/main" val="20004"/>
                    </a:ext>
                  </a:extLst>
                </a:gridCol>
              </a:tblGrid>
              <a:tr h="859525">
                <a:tc>
                  <a:txBody>
                    <a:bodyPr/>
                    <a:lstStyle/>
                    <a:p>
                      <a:pPr algn="ctr" fontAlgn="ctr"/>
                      <a:r>
                        <a:rPr lang="tr-TR" sz="1000" u="none" strike="noStrike" dirty="0"/>
                        <a:t> </a:t>
                      </a:r>
                      <a:endParaRPr lang="tr-TR" sz="10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ctr"/>
                      <a:r>
                        <a:rPr lang="tr-TR" sz="1100" u="none" strike="noStrike" dirty="0">
                          <a:latin typeface="+mn-lt"/>
                        </a:rPr>
                        <a:t>Aktivite adı ve kategorisi</a:t>
                      </a:r>
                      <a:endParaRPr lang="tr-TR" sz="1100" b="1" i="0" u="none" strike="noStrike" dirty="0">
                        <a:solidFill>
                          <a:srgbClr val="000000"/>
                        </a:solidFill>
                        <a:latin typeface="+mn-lt"/>
                        <a:cs typeface="Arial" pitchFamily="34" charset="0"/>
                      </a:endParaRPr>
                    </a:p>
                  </a:txBody>
                  <a:tcPr marL="9525" marR="9525" marT="9525" marB="0" anchor="ctr"/>
                </a:tc>
                <a:tc>
                  <a:txBody>
                    <a:bodyPr/>
                    <a:lstStyle/>
                    <a:p>
                      <a:pPr algn="ctr" fontAlgn="ctr"/>
                      <a:r>
                        <a:rPr lang="tr-TR" sz="1100" u="none" strike="noStrike">
                          <a:latin typeface="+mn-lt"/>
                        </a:rPr>
                        <a:t>Hedef grup ve yeri</a:t>
                      </a:r>
                      <a:endParaRPr lang="tr-TR" sz="1100" b="1" i="0" u="none" strike="noStrike">
                        <a:solidFill>
                          <a:srgbClr val="000000"/>
                        </a:solidFill>
                        <a:latin typeface="+mn-lt"/>
                        <a:cs typeface="Arial" pitchFamily="34" charset="0"/>
                      </a:endParaRPr>
                    </a:p>
                  </a:txBody>
                  <a:tcPr marL="9525" marR="9525" marT="9525" marB="0" anchor="ctr"/>
                </a:tc>
                <a:tc>
                  <a:txBody>
                    <a:bodyPr/>
                    <a:lstStyle/>
                    <a:p>
                      <a:pPr algn="ctr" fontAlgn="ctr"/>
                      <a:r>
                        <a:rPr lang="tr-TR" sz="1100" u="none" strike="noStrike" dirty="0">
                          <a:latin typeface="+mn-lt"/>
                        </a:rPr>
                        <a:t>Aktivitenin amacı ve içeriği </a:t>
                      </a:r>
                      <a:endParaRPr lang="tr-TR" sz="1100" b="1" i="0" u="none" strike="noStrike" dirty="0">
                        <a:solidFill>
                          <a:srgbClr val="000000"/>
                        </a:solidFill>
                        <a:latin typeface="+mn-lt"/>
                        <a:cs typeface="Arial" pitchFamily="34" charset="0"/>
                      </a:endParaRPr>
                    </a:p>
                  </a:txBody>
                  <a:tcPr marL="9525" marR="9525" marT="9525" marB="0" anchor="ctr"/>
                </a:tc>
                <a:tc>
                  <a:txBody>
                    <a:bodyPr/>
                    <a:lstStyle/>
                    <a:p>
                      <a:pPr algn="ctr" fontAlgn="ctr"/>
                      <a:r>
                        <a:rPr kumimoji="0" lang="tr-TR" sz="1100" kern="1200" dirty="0" smtClean="0">
                          <a:latin typeface="+mn-lt"/>
                        </a:rPr>
                        <a:t>Planlanan tarih</a:t>
                      </a:r>
                      <a:endParaRPr lang="tr-TR" sz="1100" b="1" i="0" u="none" strike="noStrike" dirty="0">
                        <a:solidFill>
                          <a:schemeClr val="tx1"/>
                        </a:solidFill>
                        <a:latin typeface="+mn-lt"/>
                        <a:cs typeface="Arial" pitchFamily="34" charset="0"/>
                      </a:endParaRPr>
                    </a:p>
                  </a:txBody>
                  <a:tcPr marL="9525" marR="9525" marT="9525" marB="0" anchor="ctr"/>
                </a:tc>
                <a:extLst>
                  <a:ext uri="{0D108BD9-81ED-4DB2-BD59-A6C34878D82A}">
                    <a16:rowId xmlns:a16="http://schemas.microsoft.com/office/drawing/2014/main" val="10000"/>
                  </a:ext>
                </a:extLst>
              </a:tr>
              <a:tr h="876385">
                <a:tc>
                  <a:txBody>
                    <a:bodyPr/>
                    <a:lstStyle/>
                    <a:p>
                      <a:pPr algn="ctr" fontAlgn="ctr"/>
                      <a:r>
                        <a:rPr lang="tr-TR" sz="1400" u="none" strike="noStrike" dirty="0"/>
                        <a:t>1</a:t>
                      </a:r>
                      <a:endParaRPr lang="tr-TR" sz="14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t"/>
                      <a:r>
                        <a:rPr lang="tr-TR" sz="1100" b="0" i="0" u="none" strike="noStrike" dirty="0" smtClean="0">
                          <a:latin typeface="+mn-lt"/>
                          <a:cs typeface="Arial" pitchFamily="34" charset="0"/>
                        </a:rPr>
                        <a:t>Sıfır Atık</a:t>
                      </a:r>
                      <a:r>
                        <a:rPr lang="tr-TR" sz="1100" b="0" i="0" u="none" strike="noStrike" baseline="0" dirty="0" smtClean="0">
                          <a:latin typeface="+mn-lt"/>
                          <a:cs typeface="Arial" pitchFamily="34" charset="0"/>
                        </a:rPr>
                        <a:t> ve Çevre Eğitimi</a:t>
                      </a:r>
                      <a:endParaRPr lang="tr-TR" sz="1100" b="0" i="0" u="none" strike="noStrike" dirty="0">
                        <a:latin typeface="+mn-lt"/>
                        <a:cs typeface="Arial" pitchFamily="34" charset="0"/>
                      </a:endParaRPr>
                    </a:p>
                  </a:txBody>
                  <a:tcPr marL="9525" marR="9525" marT="9525" marB="0" anchor="ctr"/>
                </a:tc>
                <a:tc>
                  <a:txBody>
                    <a:bodyPr/>
                    <a:lstStyle/>
                    <a:p>
                      <a:pPr algn="ctr" fontAlgn="t"/>
                      <a:r>
                        <a:rPr lang="tr-TR" sz="1100" b="0" i="0" u="none" strike="noStrike" dirty="0" smtClean="0">
                          <a:latin typeface="+mn-lt"/>
                          <a:cs typeface="Arial" panose="020B0604020202020204" pitchFamily="34" charset="0"/>
                        </a:rPr>
                        <a:t>Otel</a:t>
                      </a:r>
                      <a:r>
                        <a:rPr lang="tr-TR" sz="1100" b="0" i="0" u="none" strike="noStrike" baseline="0" dirty="0" smtClean="0">
                          <a:latin typeface="+mn-lt"/>
                          <a:cs typeface="Arial" panose="020B0604020202020204" pitchFamily="34" charset="0"/>
                        </a:rPr>
                        <a:t> Çalışanları </a:t>
                      </a:r>
                      <a:endParaRPr lang="da-DK" sz="1100" b="0" i="0" u="none" strike="noStrike" dirty="0">
                        <a:latin typeface="+mn-lt"/>
                        <a:cs typeface="Arial" pitchFamily="34" charset="0"/>
                      </a:endParaRPr>
                    </a:p>
                  </a:txBody>
                  <a:tcPr marL="9525" marR="9525" marT="9525" marB="0" anchor="ctr"/>
                </a:tc>
                <a:tc>
                  <a:txBody>
                    <a:bodyPr/>
                    <a:lstStyle/>
                    <a:p>
                      <a:pPr algn="ctr" fontAlgn="t"/>
                      <a:r>
                        <a:rPr lang="tr-TR" sz="1100" b="0" i="0" u="none" strike="noStrike" dirty="0" smtClean="0">
                          <a:latin typeface="+mn-lt"/>
                          <a:cs typeface="Arial" pitchFamily="34" charset="0"/>
                        </a:rPr>
                        <a:t>Otel çalışanlarında</a:t>
                      </a:r>
                      <a:r>
                        <a:rPr lang="tr-TR" sz="1100" b="0" i="0" u="none" strike="noStrike" baseline="0" dirty="0" smtClean="0">
                          <a:latin typeface="+mn-lt"/>
                          <a:cs typeface="Arial" pitchFamily="34" charset="0"/>
                        </a:rPr>
                        <a:t> sıfır atık uygulamaların anlaşılması ve doğru bir şekilde uygulanması </a:t>
                      </a:r>
                      <a:endParaRPr lang="tr-TR" sz="1100" b="0" i="0" u="none" strike="noStrike" dirty="0">
                        <a:latin typeface="+mn-lt"/>
                        <a:cs typeface="Arial" pitchFamily="34" charset="0"/>
                      </a:endParaRPr>
                    </a:p>
                  </a:txBody>
                  <a:tcPr marL="9525" marR="9525" marT="9525" marB="0" anchor="ctr"/>
                </a:tc>
                <a:tc>
                  <a:txBody>
                    <a:bodyPr/>
                    <a:lstStyle/>
                    <a:p>
                      <a:pPr algn="ctr">
                        <a:spcAft>
                          <a:spcPts val="0"/>
                        </a:spcAft>
                      </a:pPr>
                      <a:r>
                        <a:rPr lang="tr-TR" sz="1100" dirty="0" smtClean="0">
                          <a:latin typeface="+mn-lt"/>
                          <a:cs typeface="Arial" panose="020B0604020202020204" pitchFamily="34" charset="0"/>
                        </a:rPr>
                        <a:t>Şubat </a:t>
                      </a:r>
                      <a:r>
                        <a:rPr lang="tr-TR" sz="1100" dirty="0" smtClean="0">
                          <a:latin typeface="+mn-lt"/>
                          <a:cs typeface="Arial" panose="020B0604020202020204" pitchFamily="34" charset="0"/>
                        </a:rPr>
                        <a:t>2024</a:t>
                      </a:r>
                      <a:endParaRPr lang="tr-TR" sz="1100" dirty="0">
                        <a:latin typeface="+mn-lt"/>
                        <a:ea typeface="Times New Roman"/>
                        <a:cs typeface="Arial" pitchFamily="34" charset="0"/>
                      </a:endParaRPr>
                    </a:p>
                  </a:txBody>
                  <a:tcPr marL="68580" marR="68580" marT="0" marB="0" anchor="ctr"/>
                </a:tc>
                <a:extLst>
                  <a:ext uri="{0D108BD9-81ED-4DB2-BD59-A6C34878D82A}">
                    <a16:rowId xmlns:a16="http://schemas.microsoft.com/office/drawing/2014/main" val="10001"/>
                  </a:ext>
                </a:extLst>
              </a:tr>
              <a:tr h="757081">
                <a:tc>
                  <a:txBody>
                    <a:bodyPr/>
                    <a:lstStyle/>
                    <a:p>
                      <a:pPr algn="ctr" fontAlgn="ctr"/>
                      <a:r>
                        <a:rPr lang="tr-TR" sz="1400" u="none" strike="noStrike" dirty="0"/>
                        <a:t>2</a:t>
                      </a:r>
                      <a:endParaRPr lang="tr-TR" sz="14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t"/>
                      <a:r>
                        <a:rPr lang="tr-TR" sz="1100" u="none" strike="noStrike" dirty="0" smtClean="0">
                          <a:latin typeface="+mn-lt"/>
                          <a:cs typeface="Arial" panose="020B0604020202020204" pitchFamily="34" charset="0"/>
                        </a:rPr>
                        <a:t>Çevre Bilinçlendirme Filmi</a:t>
                      </a:r>
                      <a:endParaRPr lang="tr-TR" sz="1100" b="0" i="0" u="none" strike="noStrike" dirty="0">
                        <a:latin typeface="+mn-lt"/>
                        <a:cs typeface="Arial" pitchFamily="34" charset="0"/>
                      </a:endParaRPr>
                    </a:p>
                  </a:txBody>
                  <a:tcPr marL="9525" marR="9525" marT="9525" marB="0" anchor="ctr"/>
                </a:tc>
                <a:tc>
                  <a:txBody>
                    <a:bodyPr/>
                    <a:lstStyle/>
                    <a:p>
                      <a:pPr algn="ctr" fontAlgn="t"/>
                      <a:r>
                        <a:rPr lang="tr-TR" sz="1100" u="none" strike="noStrike" dirty="0" smtClean="0">
                          <a:latin typeface="+mn-lt"/>
                          <a:cs typeface="Arial" panose="020B0604020202020204" pitchFamily="34" charset="0"/>
                        </a:rPr>
                        <a:t>Misafir Çocukları </a:t>
                      </a:r>
                      <a:endParaRPr lang="tr-TR" sz="1100" b="0" i="0" u="none" strike="noStrike" dirty="0">
                        <a:latin typeface="+mn-lt"/>
                        <a:cs typeface="Arial" pitchFamily="34" charset="0"/>
                      </a:endParaRPr>
                    </a:p>
                  </a:txBody>
                  <a:tcPr marL="9525" marR="9525" marT="9525" marB="0" anchor="ctr"/>
                </a:tc>
                <a:tc>
                  <a:txBody>
                    <a:bodyPr/>
                    <a:lstStyle/>
                    <a:p>
                      <a:pPr algn="ctr" fontAlgn="t"/>
                      <a:r>
                        <a:rPr kumimoji="0" lang="tr-TR" sz="1100" b="0" i="0" u="none" strike="noStrike" cap="none" normalizeH="0" baseline="0" dirty="0" smtClean="0">
                          <a:ln>
                            <a:noFill/>
                          </a:ln>
                          <a:solidFill>
                            <a:schemeClr val="tx1"/>
                          </a:solidFill>
                          <a:effectLst/>
                          <a:latin typeface="+mn-lt"/>
                          <a:ea typeface="MS Mincho" pitchFamily="49" charset="-128"/>
                          <a:cs typeface="Arial" panose="020B0604020202020204" pitchFamily="34" charset="0"/>
                        </a:rPr>
                        <a:t>Misafir çocuklarında çevre bilincinin oluşması </a:t>
                      </a:r>
                      <a:endParaRPr lang="tr-TR" sz="1100" b="0" i="0" u="none" strike="noStrike" dirty="0">
                        <a:latin typeface="+mn-lt"/>
                        <a:cs typeface="Arial" pitchFamily="34" charset="0"/>
                      </a:endParaRPr>
                    </a:p>
                  </a:txBody>
                  <a:tcPr marL="9525" marR="9525" marT="9525" marB="0" anchor="ctr"/>
                </a:tc>
                <a:tc>
                  <a:txBody>
                    <a:bodyPr/>
                    <a:lstStyle/>
                    <a:p>
                      <a:pPr algn="ctr">
                        <a:spcAft>
                          <a:spcPts val="0"/>
                        </a:spcAft>
                      </a:pPr>
                      <a:r>
                        <a:rPr lang="tr-TR" sz="1100" dirty="0" smtClean="0">
                          <a:latin typeface="+mn-lt"/>
                          <a:cs typeface="Arial" panose="020B0604020202020204" pitchFamily="34" charset="0"/>
                        </a:rPr>
                        <a:t>Mayıs-Ağustos</a:t>
                      </a:r>
                      <a:r>
                        <a:rPr lang="tr-TR" sz="1100" baseline="0" dirty="0" smtClean="0">
                          <a:latin typeface="+mn-lt"/>
                          <a:cs typeface="Arial" panose="020B0604020202020204" pitchFamily="34" charset="0"/>
                        </a:rPr>
                        <a:t> </a:t>
                      </a:r>
                      <a:r>
                        <a:rPr lang="tr-TR" sz="1100" baseline="0" dirty="0" smtClean="0">
                          <a:latin typeface="+mn-lt"/>
                          <a:cs typeface="Arial" panose="020B0604020202020204" pitchFamily="34" charset="0"/>
                        </a:rPr>
                        <a:t>2024</a:t>
                      </a:r>
                      <a:endParaRPr lang="tr-TR" sz="1100" dirty="0">
                        <a:latin typeface="+mn-lt"/>
                        <a:ea typeface="Times New Roman"/>
                        <a:cs typeface="Arial" pitchFamily="34" charset="0"/>
                      </a:endParaRPr>
                    </a:p>
                  </a:txBody>
                  <a:tcPr marL="68580" marR="68580" marT="0" marB="0" anchor="ctr"/>
                </a:tc>
                <a:extLst>
                  <a:ext uri="{0D108BD9-81ED-4DB2-BD59-A6C34878D82A}">
                    <a16:rowId xmlns:a16="http://schemas.microsoft.com/office/drawing/2014/main" val="10002"/>
                  </a:ext>
                </a:extLst>
              </a:tr>
              <a:tr h="909588">
                <a:tc>
                  <a:txBody>
                    <a:bodyPr/>
                    <a:lstStyle/>
                    <a:p>
                      <a:pPr algn="ctr" fontAlgn="ctr"/>
                      <a:r>
                        <a:rPr lang="tr-TR" sz="1400" u="none" strike="noStrike" dirty="0"/>
                        <a:t>3</a:t>
                      </a:r>
                      <a:endParaRPr lang="tr-TR" sz="14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fontAlgn="ctr"/>
                      <a:r>
                        <a:rPr lang="tr-TR" sz="1100" u="none" strike="noStrike" dirty="0" smtClean="0">
                          <a:latin typeface="+mn-lt"/>
                          <a:cs typeface="Arial" panose="020B0604020202020204" pitchFamily="34" charset="0"/>
                        </a:rPr>
                        <a:t>Mıntıka Temizliği</a:t>
                      </a:r>
                      <a:endParaRPr lang="tr-TR" sz="1100" b="0" i="0" u="none" strike="noStrike" dirty="0">
                        <a:solidFill>
                          <a:srgbClr val="000000"/>
                        </a:solidFill>
                        <a:latin typeface="+mn-lt"/>
                        <a:cs typeface="Arial" pitchFamily="34" charset="0"/>
                      </a:endParaRPr>
                    </a:p>
                  </a:txBody>
                  <a:tcPr marL="9525" marR="9525" marT="9525" marB="0" anchor="ctr"/>
                </a:tc>
                <a:tc>
                  <a:txBody>
                    <a:bodyPr/>
                    <a:lstStyle/>
                    <a:p>
                      <a:pPr algn="ctr" fontAlgn="ctr"/>
                      <a:r>
                        <a:rPr lang="tr-TR" sz="1100" u="none" strike="noStrike" dirty="0" smtClean="0">
                          <a:latin typeface="+mn-lt"/>
                          <a:cs typeface="Arial" panose="020B0604020202020204" pitchFamily="34" charset="0"/>
                        </a:rPr>
                        <a:t>Otel Çalışanları </a:t>
                      </a:r>
                      <a:endParaRPr lang="tr-TR" sz="1100" b="0" i="0" u="none" strike="noStrike" dirty="0">
                        <a:solidFill>
                          <a:srgbClr val="000000"/>
                        </a:solidFill>
                        <a:latin typeface="+mn-lt"/>
                        <a:cs typeface="Arial" pitchFamily="34" charset="0"/>
                      </a:endParaRPr>
                    </a:p>
                  </a:txBody>
                  <a:tcPr marL="9525" marR="9525" marT="9525" marB="0" anchor="ctr"/>
                </a:tc>
                <a:tc>
                  <a:txBody>
                    <a:bodyPr/>
                    <a:lstStyle/>
                    <a:p>
                      <a:pPr algn="ctr" fontAlgn="ctr"/>
                      <a:r>
                        <a:rPr lang="tr-TR" sz="1100" b="0" i="0" u="none" strike="noStrike" dirty="0" smtClean="0">
                          <a:solidFill>
                            <a:srgbClr val="000000"/>
                          </a:solidFill>
                          <a:latin typeface="+mn-lt"/>
                          <a:cs typeface="Arial" pitchFamily="34" charset="0"/>
                        </a:rPr>
                        <a:t>Misafirlerimizde ve personellerimizde temiz doğa bilincini oluşturmak</a:t>
                      </a:r>
                      <a:endParaRPr lang="tr-TR" sz="1100" b="0" i="0" u="none" strike="noStrike" dirty="0">
                        <a:solidFill>
                          <a:srgbClr val="000000"/>
                        </a:solidFill>
                        <a:latin typeface="+mn-lt"/>
                        <a:cs typeface="Arial" pitchFamily="34" charset="0"/>
                      </a:endParaRPr>
                    </a:p>
                  </a:txBody>
                  <a:tcPr marL="9525" marR="9525" marT="9525" marB="0" anchor="ctr"/>
                </a:tc>
                <a:tc>
                  <a:txBody>
                    <a:bodyPr/>
                    <a:lstStyle/>
                    <a:p>
                      <a:pPr algn="ctr">
                        <a:spcAft>
                          <a:spcPts val="0"/>
                        </a:spcAft>
                      </a:pPr>
                      <a:r>
                        <a:rPr lang="tr-TR" sz="1100" dirty="0" smtClean="0">
                          <a:latin typeface="+mn-lt"/>
                          <a:cs typeface="Arial" panose="020B0604020202020204" pitchFamily="34" charset="0"/>
                        </a:rPr>
                        <a:t>Haziran</a:t>
                      </a:r>
                      <a:r>
                        <a:rPr lang="tr-TR" sz="1100" baseline="0" dirty="0" smtClean="0">
                          <a:latin typeface="+mn-lt"/>
                          <a:cs typeface="Arial" panose="020B0604020202020204" pitchFamily="34" charset="0"/>
                        </a:rPr>
                        <a:t>-Ekim </a:t>
                      </a:r>
                      <a:r>
                        <a:rPr lang="tr-TR" sz="1100" dirty="0" smtClean="0">
                          <a:latin typeface="+mn-lt"/>
                          <a:cs typeface="Arial" panose="020B0604020202020204" pitchFamily="34" charset="0"/>
                        </a:rPr>
                        <a:t>2024</a:t>
                      </a:r>
                      <a:endParaRPr lang="tr-TR" sz="1100" dirty="0">
                        <a:latin typeface="+mn-lt"/>
                        <a:ea typeface="Times New Roman"/>
                        <a:cs typeface="Arial" pitchFamily="34" charset="0"/>
                      </a:endParaRPr>
                    </a:p>
                  </a:txBody>
                  <a:tcPr marL="68580" marR="68580" marT="0" marB="0" anchor="ctr"/>
                </a:tc>
                <a:extLst>
                  <a:ext uri="{0D108BD9-81ED-4DB2-BD59-A6C34878D82A}">
                    <a16:rowId xmlns:a16="http://schemas.microsoft.com/office/drawing/2014/main" val="10003"/>
                  </a:ext>
                </a:extLst>
              </a:tr>
              <a:tr h="727669">
                <a:tc>
                  <a:txBody>
                    <a:bodyPr/>
                    <a:lstStyle/>
                    <a:p>
                      <a:pPr algn="ctr" fontAlgn="ctr"/>
                      <a:r>
                        <a:rPr lang="tr-TR" sz="1400" u="none" strike="noStrike" dirty="0"/>
                        <a:t>4</a:t>
                      </a:r>
                      <a:endParaRPr lang="tr-TR" sz="14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a:spcAft>
                          <a:spcPts val="0"/>
                        </a:spcAft>
                      </a:pPr>
                      <a:r>
                        <a:rPr lang="tr-TR" sz="1100" dirty="0" smtClean="0">
                          <a:latin typeface="+mn-lt"/>
                          <a:ea typeface="Times New Roman"/>
                          <a:cs typeface="Arial" pitchFamily="34" charset="0"/>
                        </a:rPr>
                        <a:t>Ağaç</a:t>
                      </a:r>
                      <a:r>
                        <a:rPr lang="tr-TR" sz="1100" baseline="0" dirty="0" smtClean="0">
                          <a:latin typeface="+mn-lt"/>
                          <a:ea typeface="Times New Roman"/>
                          <a:cs typeface="Arial" pitchFamily="34" charset="0"/>
                        </a:rPr>
                        <a:t> Dikme Etkinliği</a:t>
                      </a:r>
                      <a:endParaRPr lang="tr-TR" sz="1100" dirty="0">
                        <a:latin typeface="+mn-lt"/>
                        <a:ea typeface="Times New Roman"/>
                        <a:cs typeface="Arial" pitchFamily="34" charset="0"/>
                      </a:endParaRPr>
                    </a:p>
                  </a:txBody>
                  <a:tcPr marL="68580" marR="68580" marT="0" marB="0" anchor="ctr"/>
                </a:tc>
                <a:tc>
                  <a:txBody>
                    <a:bodyPr/>
                    <a:lstStyle/>
                    <a:p>
                      <a:pPr algn="ctr">
                        <a:spcAft>
                          <a:spcPts val="0"/>
                        </a:spcAft>
                      </a:pPr>
                      <a:r>
                        <a:rPr lang="tr-TR" sz="1100" dirty="0" smtClean="0">
                          <a:latin typeface="+mn-lt"/>
                          <a:ea typeface="Times New Roman"/>
                          <a:cs typeface="Arial" pitchFamily="34" charset="0"/>
                        </a:rPr>
                        <a:t>Otel Çalışanları </a:t>
                      </a:r>
                      <a:endParaRPr lang="tr-TR" sz="1100" dirty="0">
                        <a:latin typeface="+mn-lt"/>
                        <a:ea typeface="Times New Roman"/>
                        <a:cs typeface="Arial" pitchFamily="34" charset="0"/>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sz="1100" b="0" i="0" u="none" strike="noStrike" dirty="0" smtClean="0">
                        <a:solidFill>
                          <a:srgbClr val="000000"/>
                        </a:solidFill>
                        <a:latin typeface="+mn-lt"/>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tr-TR" sz="1100" b="0" i="0" u="none" strike="noStrike" dirty="0" smtClean="0">
                          <a:solidFill>
                            <a:srgbClr val="000000"/>
                          </a:solidFill>
                          <a:latin typeface="+mn-lt"/>
                          <a:cs typeface="Arial" pitchFamily="34" charset="0"/>
                        </a:rPr>
                        <a:t>Misafirlerimizde ve personellerimizde yeşil doğa bilincini oluşturmak</a:t>
                      </a:r>
                    </a:p>
                    <a:p>
                      <a:pPr algn="ctr">
                        <a:spcAft>
                          <a:spcPts val="0"/>
                        </a:spcAft>
                      </a:pPr>
                      <a:endParaRPr lang="tr-TR" sz="1100" dirty="0">
                        <a:latin typeface="+mn-lt"/>
                        <a:ea typeface="Times New Roman"/>
                        <a:cs typeface="Arial" pitchFamily="34" charset="0"/>
                      </a:endParaRPr>
                    </a:p>
                  </a:txBody>
                  <a:tcPr marL="68580" marR="68580" marT="0" marB="0" anchor="ctr"/>
                </a:tc>
                <a:tc>
                  <a:txBody>
                    <a:bodyPr/>
                    <a:lstStyle/>
                    <a:p>
                      <a:pPr algn="ctr">
                        <a:spcAft>
                          <a:spcPts val="0"/>
                        </a:spcAft>
                      </a:pPr>
                      <a:r>
                        <a:rPr lang="tr-TR" sz="1100" dirty="0" smtClean="0">
                          <a:latin typeface="+mn-lt"/>
                          <a:cs typeface="Arial" panose="020B0604020202020204" pitchFamily="34" charset="0"/>
                        </a:rPr>
                        <a:t>Eylül </a:t>
                      </a:r>
                      <a:r>
                        <a:rPr lang="tr-TR" sz="1100" dirty="0" smtClean="0">
                          <a:latin typeface="+mn-lt"/>
                          <a:cs typeface="Arial" panose="020B0604020202020204" pitchFamily="34" charset="0"/>
                        </a:rPr>
                        <a:t>2024</a:t>
                      </a:r>
                      <a:endParaRPr lang="tr-TR" sz="1100" dirty="0">
                        <a:latin typeface="+mn-lt"/>
                        <a:ea typeface="Times New Roman"/>
                        <a:cs typeface="Arial" pitchFamily="34" charset="0"/>
                      </a:endParaRPr>
                    </a:p>
                  </a:txBody>
                  <a:tcPr marL="68580" marR="68580" marT="0" marB="0" anchor="ctr"/>
                </a:tc>
                <a:extLst>
                  <a:ext uri="{0D108BD9-81ED-4DB2-BD59-A6C34878D82A}">
                    <a16:rowId xmlns:a16="http://schemas.microsoft.com/office/drawing/2014/main" val="10004"/>
                  </a:ext>
                </a:extLst>
              </a:tr>
              <a:tr h="695043">
                <a:tc>
                  <a:txBody>
                    <a:bodyPr/>
                    <a:lstStyle/>
                    <a:p>
                      <a:pPr algn="ctr" fontAlgn="ctr"/>
                      <a:r>
                        <a:rPr lang="tr-TR" sz="1400" u="none" strike="noStrike" dirty="0" smtClean="0"/>
                        <a:t>5</a:t>
                      </a:r>
                      <a:endParaRPr lang="tr-TR" sz="1400" b="0" i="0" u="none" strike="noStrike" dirty="0">
                        <a:solidFill>
                          <a:srgbClr val="000000"/>
                        </a:solidFill>
                        <a:latin typeface="Arial" pitchFamily="34" charset="0"/>
                        <a:cs typeface="Arial" pitchFamily="34" charset="0"/>
                      </a:endParaRPr>
                    </a:p>
                  </a:txBody>
                  <a:tcPr marL="9525" marR="9525" marT="9525" marB="0" anchor="ctr"/>
                </a:tc>
                <a:tc>
                  <a:txBody>
                    <a:bodyPr/>
                    <a:lstStyle/>
                    <a:p>
                      <a:pPr algn="ctr">
                        <a:spcAft>
                          <a:spcPts val="0"/>
                        </a:spcAft>
                      </a:pPr>
                      <a:r>
                        <a:rPr lang="tr-TR" sz="1100" dirty="0" smtClean="0">
                          <a:latin typeface="+mn-lt"/>
                          <a:ea typeface="Times New Roman"/>
                          <a:cs typeface="Arial" pitchFamily="34" charset="0"/>
                        </a:rPr>
                        <a:t>Nesli Tükenen Canlılarla</a:t>
                      </a:r>
                      <a:r>
                        <a:rPr lang="tr-TR" sz="1100" baseline="0" dirty="0" smtClean="0">
                          <a:latin typeface="+mn-lt"/>
                          <a:ea typeface="Times New Roman"/>
                          <a:cs typeface="Arial" pitchFamily="34" charset="0"/>
                        </a:rPr>
                        <a:t> İlgili Broşür Hazırlanması </a:t>
                      </a:r>
                      <a:endParaRPr lang="tr-TR" sz="1100" dirty="0">
                        <a:latin typeface="+mn-lt"/>
                        <a:ea typeface="Times New Roman"/>
                        <a:cs typeface="Arial" pitchFamily="34" charset="0"/>
                      </a:endParaRPr>
                    </a:p>
                  </a:txBody>
                  <a:tcPr marL="68580" marR="68580" marT="0" marB="0" anchor="ctr"/>
                </a:tc>
                <a:tc>
                  <a:txBody>
                    <a:bodyPr/>
                    <a:lstStyle/>
                    <a:p>
                      <a:pPr algn="ctr">
                        <a:spcAft>
                          <a:spcPts val="0"/>
                        </a:spcAft>
                      </a:pPr>
                      <a:r>
                        <a:rPr lang="tr-TR" sz="1100" dirty="0" smtClean="0">
                          <a:latin typeface="+mn-lt"/>
                          <a:ea typeface="Times New Roman"/>
                          <a:cs typeface="Arial" pitchFamily="34" charset="0"/>
                        </a:rPr>
                        <a:t>Otel</a:t>
                      </a:r>
                      <a:r>
                        <a:rPr lang="tr-TR" sz="1100" baseline="0" dirty="0" smtClean="0">
                          <a:latin typeface="+mn-lt"/>
                          <a:ea typeface="Times New Roman"/>
                          <a:cs typeface="Arial" pitchFamily="34" charset="0"/>
                        </a:rPr>
                        <a:t> Misafirleri </a:t>
                      </a:r>
                      <a:endParaRPr lang="tr-TR" sz="1100" dirty="0">
                        <a:latin typeface="+mn-lt"/>
                        <a:ea typeface="Times New Roman"/>
                        <a:cs typeface="Arial" pitchFamily="34" charset="0"/>
                      </a:endParaRPr>
                    </a:p>
                  </a:txBody>
                  <a:tcPr marL="68580" marR="68580" marT="0" marB="0" anchor="ctr"/>
                </a:tc>
                <a:tc>
                  <a:txBody>
                    <a:bodyPr/>
                    <a:lstStyle/>
                    <a:p>
                      <a:pPr algn="ctr">
                        <a:spcAft>
                          <a:spcPts val="0"/>
                        </a:spcAft>
                      </a:pPr>
                      <a:r>
                        <a:rPr lang="tr-TR" sz="1100" dirty="0" smtClean="0">
                          <a:latin typeface="+mn-lt"/>
                          <a:ea typeface="Times New Roman"/>
                          <a:cs typeface="Arial" pitchFamily="34" charset="0"/>
                        </a:rPr>
                        <a:t>Nesli tükenmekte</a:t>
                      </a:r>
                      <a:r>
                        <a:rPr lang="tr-TR" sz="1100" baseline="0" dirty="0" smtClean="0">
                          <a:latin typeface="+mn-lt"/>
                          <a:ea typeface="Times New Roman"/>
                          <a:cs typeface="Arial" pitchFamily="34" charset="0"/>
                        </a:rPr>
                        <a:t> olan canlılar hakkında misafirlerimizde duyarlılık oluşturmak</a:t>
                      </a:r>
                      <a:endParaRPr lang="tr-TR" sz="1100" dirty="0">
                        <a:latin typeface="+mn-lt"/>
                        <a:ea typeface="Times New Roman"/>
                        <a:cs typeface="Arial" pitchFamily="34" charset="0"/>
                      </a:endParaRPr>
                    </a:p>
                  </a:txBody>
                  <a:tcPr marL="68580" marR="68580" marT="0" marB="0" anchor="ctr"/>
                </a:tc>
                <a:tc>
                  <a:txBody>
                    <a:bodyPr/>
                    <a:lstStyle/>
                    <a:p>
                      <a:pPr algn="ctr">
                        <a:spcAft>
                          <a:spcPts val="0"/>
                        </a:spcAft>
                      </a:pPr>
                      <a:r>
                        <a:rPr lang="tr-TR" sz="1100" dirty="0" smtClean="0">
                          <a:latin typeface="+mn-lt"/>
                          <a:ea typeface="Times New Roman"/>
                          <a:cs typeface="Arial" pitchFamily="34" charset="0"/>
                        </a:rPr>
                        <a:t>Ağustos </a:t>
                      </a:r>
                      <a:r>
                        <a:rPr lang="tr-TR" sz="1100" dirty="0" smtClean="0">
                          <a:latin typeface="+mn-lt"/>
                          <a:ea typeface="Times New Roman"/>
                          <a:cs typeface="Arial" pitchFamily="34" charset="0"/>
                        </a:rPr>
                        <a:t>2024</a:t>
                      </a:r>
                      <a:endParaRPr lang="tr-TR" sz="1100" dirty="0">
                        <a:latin typeface="+mn-lt"/>
                        <a:ea typeface="Times New Roman"/>
                        <a:cs typeface="Arial" pitchFamily="34" charset="0"/>
                      </a:endParaRPr>
                    </a:p>
                  </a:txBody>
                  <a:tcPr marL="68580" marR="68580" marT="0"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004990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879</TotalTime>
  <Words>236</Words>
  <Application>Microsoft Office PowerPoint</Application>
  <PresentationFormat>Geniş ekran</PresentationFormat>
  <Paragraphs>41</Paragraphs>
  <Slides>3</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vt:i4>
      </vt:variant>
    </vt:vector>
  </HeadingPairs>
  <TitlesOfParts>
    <vt:vector size="9" baseType="lpstr">
      <vt:lpstr>Arial</vt:lpstr>
      <vt:lpstr>Calibri</vt:lpstr>
      <vt:lpstr>Calibri Light</vt:lpstr>
      <vt:lpstr>MS Mincho</vt:lpstr>
      <vt:lpstr>Times New Roman</vt:lpstr>
      <vt:lpstr>Office Teması</vt:lpstr>
      <vt:lpstr>PowerPoint Sunusu</vt:lpstr>
      <vt:lpstr>PowerPoint Sunusu</vt:lpstr>
      <vt:lpstr>EK-2 2024 YILINDA GERÇEKLEŞTİRİLECEK ÇEVRE EĞİTİM ETKİNLİKLERİ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ACER-LPTP</dc:creator>
  <cp:lastModifiedBy>Quality Manager</cp:lastModifiedBy>
  <cp:revision>66</cp:revision>
  <dcterms:created xsi:type="dcterms:W3CDTF">2021-11-02T11:57:48Z</dcterms:created>
  <dcterms:modified xsi:type="dcterms:W3CDTF">2023-12-04T09:37:30Z</dcterms:modified>
</cp:coreProperties>
</file>