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75D4CA-2854-818E-5C68-CF75C34CC18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0B1F066-A57E-6C75-522E-4992DA34C3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BCC9820-FB43-3EDC-2BB7-299FCC92D07E}"/>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5" name="Alt Bilgi Yer Tutucusu 4">
            <a:extLst>
              <a:ext uri="{FF2B5EF4-FFF2-40B4-BE49-F238E27FC236}">
                <a16:creationId xmlns:a16="http://schemas.microsoft.com/office/drawing/2014/main" id="{C0CAB7B0-25AF-310C-071A-7BCE4E6494A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6571529-B6F3-B757-C7EF-787722631E3F}"/>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329366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E1BEA3-5405-9319-8CEE-B54C9A205A4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B0AF690-0A10-25FE-5FA4-3F525493644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F18CB3-D3C7-DF4F-092D-2BE440DE4800}"/>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5" name="Alt Bilgi Yer Tutucusu 4">
            <a:extLst>
              <a:ext uri="{FF2B5EF4-FFF2-40B4-BE49-F238E27FC236}">
                <a16:creationId xmlns:a16="http://schemas.microsoft.com/office/drawing/2014/main" id="{69580F88-3C52-D012-34D4-52AAF81726C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08A2692-85CF-8EDE-8AAF-134E9920612D}"/>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379649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94177E-53E1-6D5B-147B-90E1CDAB3BA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C2C0447-5BF0-64FD-8B62-861F5773F9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315C9A9-7E79-6BE6-6062-DB49F7CCB238}"/>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5" name="Alt Bilgi Yer Tutucusu 4">
            <a:extLst>
              <a:ext uri="{FF2B5EF4-FFF2-40B4-BE49-F238E27FC236}">
                <a16:creationId xmlns:a16="http://schemas.microsoft.com/office/drawing/2014/main" id="{176C5304-945D-099E-C33F-F611B25C4F6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5C332FC-C7CD-51C7-D11D-06CF51D6FE0F}"/>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3755920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189425-DA72-7A6A-97FB-B8B71EDCD8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CEE0D3A-A17A-46EF-052F-DA2FFBEEC03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9632EE9-E4B3-CC3D-E19D-D407D9693A44}"/>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5" name="Alt Bilgi Yer Tutucusu 4">
            <a:extLst>
              <a:ext uri="{FF2B5EF4-FFF2-40B4-BE49-F238E27FC236}">
                <a16:creationId xmlns:a16="http://schemas.microsoft.com/office/drawing/2014/main" id="{A1FD7D25-D20A-2889-86C3-07773C4E82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070018-865F-D27F-E01B-1142EBF7E679}"/>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362079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175D95-7D33-714F-042B-286294899B4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9BCD965-090E-A670-38F3-973FD20BF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225F71E-0238-3C72-ACCE-562D247FE5AE}"/>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5" name="Alt Bilgi Yer Tutucusu 4">
            <a:extLst>
              <a:ext uri="{FF2B5EF4-FFF2-40B4-BE49-F238E27FC236}">
                <a16:creationId xmlns:a16="http://schemas.microsoft.com/office/drawing/2014/main" id="{498214F5-9E69-4B3F-1010-65DB4783B8C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9222C2-EC4E-A11F-78DC-76525130659C}"/>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563713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03EFD2-3A8F-0D9F-D4A1-A73B803BC3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731F113-6F48-D494-C1B9-E61E077744C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5127211-12FA-8152-95A3-544E890A114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50DAA3B-F64C-94A0-FB4A-8B7EFAC22D89}"/>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6" name="Alt Bilgi Yer Tutucusu 5">
            <a:extLst>
              <a:ext uri="{FF2B5EF4-FFF2-40B4-BE49-F238E27FC236}">
                <a16:creationId xmlns:a16="http://schemas.microsoft.com/office/drawing/2014/main" id="{6E1D26FA-3398-02D1-A1E1-A3405A13B8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EC22418-801E-FC3D-3D8C-3BF7D50BE8CC}"/>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29660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6EE13C-0BEA-8B80-6FD4-D03DC5DAF34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730E827-74A8-FB71-2008-702DF1F3EE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F68D947-389A-AAD2-A6BB-B3869A2AD19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A299C37-9E50-141B-BA95-96295224F6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F356FC0-C472-2C5A-D51C-254A02D4858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922554C-0DD5-64FB-DF80-1EF5F8B72C06}"/>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8" name="Alt Bilgi Yer Tutucusu 7">
            <a:extLst>
              <a:ext uri="{FF2B5EF4-FFF2-40B4-BE49-F238E27FC236}">
                <a16:creationId xmlns:a16="http://schemas.microsoft.com/office/drawing/2014/main" id="{EFC5D6B8-3EDA-F96B-116E-F2BB4592ACE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0055BD9-DD1C-327D-4FE2-C6AF05312B6B}"/>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1362398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3340C8-BCDF-661B-46EB-AEDCF43D026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E6A8299-930C-F6DE-4EE8-A85024B69749}"/>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4" name="Alt Bilgi Yer Tutucusu 3">
            <a:extLst>
              <a:ext uri="{FF2B5EF4-FFF2-40B4-BE49-F238E27FC236}">
                <a16:creationId xmlns:a16="http://schemas.microsoft.com/office/drawing/2014/main" id="{0FC40203-02A9-5ADD-0B8A-3EFA598342F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6278806-1B48-4C54-B3F5-880A6F039B90}"/>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202334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165994A-5E16-D486-0F06-035EBF435DBA}"/>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3" name="Alt Bilgi Yer Tutucusu 2">
            <a:extLst>
              <a:ext uri="{FF2B5EF4-FFF2-40B4-BE49-F238E27FC236}">
                <a16:creationId xmlns:a16="http://schemas.microsoft.com/office/drawing/2014/main" id="{F4F17856-9C9E-1777-55EB-AEFB1D392EE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F1C7FCF-EC4D-079F-2D28-52A79884C5D7}"/>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41320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0C1694-641B-ADE2-AAA0-804EF5B5E3A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E4CE419-D2C4-348E-6E88-BE687C2C58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9AC7101-2859-FDD8-8C34-124EC57751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9179CA9-8CBB-D61B-B285-EBAE6CE4AC14}"/>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6" name="Alt Bilgi Yer Tutucusu 5">
            <a:extLst>
              <a:ext uri="{FF2B5EF4-FFF2-40B4-BE49-F238E27FC236}">
                <a16:creationId xmlns:a16="http://schemas.microsoft.com/office/drawing/2014/main" id="{9782AD12-E3FE-DAE8-38EA-19ED0ADB62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B6C56C6-1F66-696D-D6D0-40BD8BBDFA67}"/>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1157179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B90940-46C4-4F62-324A-D10A0B5FDD8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2D34CC4-5464-10ED-8227-DF7B35F343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7C7B9AB-224B-3144-E4AA-184430C019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E7B0D2E-81AF-104D-1DED-1EF7789CB59D}"/>
              </a:ext>
            </a:extLst>
          </p:cNvPr>
          <p:cNvSpPr>
            <a:spLocks noGrp="1"/>
          </p:cNvSpPr>
          <p:nvPr>
            <p:ph type="dt" sz="half" idx="10"/>
          </p:nvPr>
        </p:nvSpPr>
        <p:spPr/>
        <p:txBody>
          <a:bodyPr/>
          <a:lstStyle/>
          <a:p>
            <a:fld id="{5AA30D2E-4A18-4A59-8933-B5DA5439A56B}" type="datetimeFigureOut">
              <a:rPr lang="tr-TR" smtClean="0"/>
              <a:pPr/>
              <a:t>6.12.2023</a:t>
            </a:fld>
            <a:endParaRPr lang="tr-TR"/>
          </a:p>
        </p:txBody>
      </p:sp>
      <p:sp>
        <p:nvSpPr>
          <p:cNvPr id="6" name="Alt Bilgi Yer Tutucusu 5">
            <a:extLst>
              <a:ext uri="{FF2B5EF4-FFF2-40B4-BE49-F238E27FC236}">
                <a16:creationId xmlns:a16="http://schemas.microsoft.com/office/drawing/2014/main" id="{E3A87C28-FAC7-B665-6BC0-9A5BE737722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716FFA1-66B0-D129-67AE-4B1B8347F12D}"/>
              </a:ext>
            </a:extLst>
          </p:cNvPr>
          <p:cNvSpPr>
            <a:spLocks noGrp="1"/>
          </p:cNvSpPr>
          <p:nvPr>
            <p:ph type="sldNum" sz="quarter" idx="12"/>
          </p:nvPr>
        </p:nvSpPr>
        <p:spPr/>
        <p:txBody>
          <a:bodyPr/>
          <a:lstStyle/>
          <a:p>
            <a:fld id="{268B392C-6704-4F12-B713-59C5B178A3E2}" type="slidenum">
              <a:rPr lang="tr-TR" smtClean="0"/>
              <a:pPr/>
              <a:t>‹#›</a:t>
            </a:fld>
            <a:endParaRPr lang="tr-TR"/>
          </a:p>
        </p:txBody>
      </p:sp>
    </p:spTree>
    <p:extLst>
      <p:ext uri="{BB962C8B-B14F-4D97-AF65-F5344CB8AC3E}">
        <p14:creationId xmlns:p14="http://schemas.microsoft.com/office/powerpoint/2010/main" val="308756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8CD95B1-F533-8578-0818-F59BCD87C7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382536D-D10E-5F74-4171-F3B0AB540E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8F7D8BC-269E-37BC-2752-2A2DDE5472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30D2E-4A18-4A59-8933-B5DA5439A56B}" type="datetimeFigureOut">
              <a:rPr lang="tr-TR" smtClean="0"/>
              <a:pPr/>
              <a:t>6.12.2023</a:t>
            </a:fld>
            <a:endParaRPr lang="tr-TR"/>
          </a:p>
        </p:txBody>
      </p:sp>
      <p:sp>
        <p:nvSpPr>
          <p:cNvPr id="5" name="Alt Bilgi Yer Tutucusu 4">
            <a:extLst>
              <a:ext uri="{FF2B5EF4-FFF2-40B4-BE49-F238E27FC236}">
                <a16:creationId xmlns:a16="http://schemas.microsoft.com/office/drawing/2014/main" id="{2485D8FB-A950-406A-644E-350C7475D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E5C1C4B-C999-A700-353C-E38616F6E3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B392C-6704-4F12-B713-59C5B178A3E2}" type="slidenum">
              <a:rPr lang="tr-TR" smtClean="0"/>
              <a:pPr/>
              <a:t>‹#›</a:t>
            </a:fld>
            <a:endParaRPr lang="tr-TR"/>
          </a:p>
        </p:txBody>
      </p:sp>
    </p:spTree>
    <p:extLst>
      <p:ext uri="{BB962C8B-B14F-4D97-AF65-F5344CB8AC3E}">
        <p14:creationId xmlns:p14="http://schemas.microsoft.com/office/powerpoint/2010/main" val="336163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resort_logo.png">
            <a:extLst>
              <a:ext uri="{FF2B5EF4-FFF2-40B4-BE49-F238E27FC236}">
                <a16:creationId xmlns:a16="http://schemas.microsoft.com/office/drawing/2014/main" id="{6BFC4CFF-C0B0-DF06-C904-99A4BC964AB3}"/>
              </a:ext>
            </a:extLst>
          </p:cNvPr>
          <p:cNvPicPr>
            <a:picLocks noChangeAspect="1"/>
          </p:cNvPicPr>
          <p:nvPr/>
        </p:nvPicPr>
        <p:blipFill>
          <a:blip r:embed="rId2"/>
          <a:stretch>
            <a:fillRect/>
          </a:stretch>
        </p:blipFill>
        <p:spPr>
          <a:xfrm>
            <a:off x="830424" y="614876"/>
            <a:ext cx="5288583" cy="2957197"/>
          </a:xfrm>
          <a:prstGeom prst="rect">
            <a:avLst/>
          </a:prstGeom>
        </p:spPr>
      </p:pic>
      <p:sp>
        <p:nvSpPr>
          <p:cNvPr id="6" name="Metin kutusu 5">
            <a:extLst>
              <a:ext uri="{FF2B5EF4-FFF2-40B4-BE49-F238E27FC236}">
                <a16:creationId xmlns:a16="http://schemas.microsoft.com/office/drawing/2014/main" id="{940D6E8C-378A-2BC8-EECA-5D740849D99E}"/>
              </a:ext>
            </a:extLst>
          </p:cNvPr>
          <p:cNvSpPr txBox="1"/>
          <p:nvPr/>
        </p:nvSpPr>
        <p:spPr>
          <a:xfrm>
            <a:off x="3047223" y="4434148"/>
            <a:ext cx="6097554" cy="1569660"/>
          </a:xfrm>
          <a:prstGeom prst="rect">
            <a:avLst/>
          </a:prstGeom>
          <a:noFill/>
        </p:spPr>
        <p:txBody>
          <a:bodyPr wrap="square">
            <a:spAutoFit/>
          </a:bodyPr>
          <a:lstStyle/>
          <a:p>
            <a:pPr algn="ctr"/>
            <a:r>
              <a:rPr lang="tr-TR" sz="2400" dirty="0">
                <a:solidFill>
                  <a:srgbClr val="002060"/>
                </a:solidFill>
              </a:rPr>
              <a:t>       2024 YILI PLANLANAN </a:t>
            </a:r>
            <a:br>
              <a:rPr lang="tr-TR" sz="2400" dirty="0">
                <a:solidFill>
                  <a:srgbClr val="002060"/>
                </a:solidFill>
              </a:rPr>
            </a:br>
            <a:r>
              <a:rPr lang="tr-TR" sz="2400" dirty="0">
                <a:solidFill>
                  <a:srgbClr val="002060"/>
                </a:solidFill>
              </a:rPr>
              <a:t>       MAVİ BAYRAK</a:t>
            </a:r>
            <a:br>
              <a:rPr lang="tr-TR" sz="2400" dirty="0">
                <a:solidFill>
                  <a:srgbClr val="002060"/>
                </a:solidFill>
              </a:rPr>
            </a:br>
            <a:r>
              <a:rPr lang="tr-TR" sz="2400" dirty="0">
                <a:solidFill>
                  <a:srgbClr val="002060"/>
                </a:solidFill>
              </a:rPr>
              <a:t> ÇEVRE EĞİTİM ve BİLİNÇLENDİRME</a:t>
            </a:r>
            <a:br>
              <a:rPr lang="tr-TR" sz="2400" dirty="0">
                <a:solidFill>
                  <a:srgbClr val="002060"/>
                </a:solidFill>
              </a:rPr>
            </a:br>
            <a:r>
              <a:rPr lang="tr-TR" sz="2400" dirty="0">
                <a:solidFill>
                  <a:srgbClr val="002060"/>
                </a:solidFill>
              </a:rPr>
              <a:t>            ETKİNLİKLERİ DOSYASI</a:t>
            </a:r>
            <a:endParaRPr lang="tr-TR" sz="2400" dirty="0"/>
          </a:p>
        </p:txBody>
      </p:sp>
      <p:pic>
        <p:nvPicPr>
          <p:cNvPr id="1026" name="Picture 2" descr="Mavi Bayrak - Vikipedi">
            <a:extLst>
              <a:ext uri="{FF2B5EF4-FFF2-40B4-BE49-F238E27FC236}">
                <a16:creationId xmlns:a16="http://schemas.microsoft.com/office/drawing/2014/main" id="{04BE7F09-F463-33A6-3CA4-4E86B65CC6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5167" y="614875"/>
            <a:ext cx="4544925" cy="2957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19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1 Metin kutusu">
            <a:extLst>
              <a:ext uri="{FF2B5EF4-FFF2-40B4-BE49-F238E27FC236}">
                <a16:creationId xmlns:a16="http://schemas.microsoft.com/office/drawing/2014/main" id="{48C9AC12-B93F-1465-F35E-54B05B4582C7}"/>
              </a:ext>
            </a:extLst>
          </p:cNvPr>
          <p:cNvSpPr txBox="1">
            <a:spLocks noChangeArrowheads="1"/>
          </p:cNvSpPr>
          <p:nvPr/>
        </p:nvSpPr>
        <p:spPr bwMode="auto">
          <a:xfrm>
            <a:off x="699713" y="248038"/>
            <a:ext cx="7063721" cy="1159200"/>
          </a:xfrm>
          <a:prstGeom prst="rect">
            <a:avLst/>
          </a:prstGeom>
        </p:spPr>
        <p:txBody>
          <a:bodyPr vert="horz" lIns="91440" tIns="45720" rIns="91440" bIns="45720" rtlCol="0" anchor="ctr">
            <a:normAutofit/>
          </a:bodyPr>
          <a:lstStyle/>
          <a:p>
            <a:pPr marL="0" marR="0" lvl="0" indent="0" fontAlgn="auto">
              <a:lnSpc>
                <a:spcPct val="90000"/>
              </a:lnSpc>
              <a:spcBef>
                <a:spcPct val="0"/>
              </a:spcBef>
              <a:spcAft>
                <a:spcPts val="600"/>
              </a:spcAft>
              <a:buClrTx/>
              <a:buSzTx/>
              <a:tabLst/>
              <a:defRPr/>
            </a:pPr>
            <a:r>
              <a:rPr kumimoji="0" lang="en-US" sz="3700" b="1" i="0" u="none" strike="noStrike" kern="1200" cap="none" spc="0" normalizeH="0" baseline="0" noProof="0">
                <a:ln>
                  <a:noFill/>
                </a:ln>
                <a:solidFill>
                  <a:srgbClr val="FFFFFF"/>
                </a:solidFill>
                <a:effectLst/>
                <a:uLnTx/>
                <a:uFillTx/>
                <a:latin typeface="+mj-lt"/>
                <a:ea typeface="+mj-ea"/>
                <a:cs typeface="+mj-cs"/>
              </a:rPr>
              <a:t>2024 YILI PLANLANAN ÇEVRE EĞİTİM ETKİNLİKLERİ</a:t>
            </a:r>
          </a:p>
        </p:txBody>
      </p:sp>
      <p:graphicFrame>
        <p:nvGraphicFramePr>
          <p:cNvPr id="2" name="Tablo 1">
            <a:extLst>
              <a:ext uri="{FF2B5EF4-FFF2-40B4-BE49-F238E27FC236}">
                <a16:creationId xmlns:a16="http://schemas.microsoft.com/office/drawing/2014/main" id="{6765032F-DDA6-2DF5-ECC5-CF4A32399582}"/>
              </a:ext>
            </a:extLst>
          </p:cNvPr>
          <p:cNvGraphicFramePr>
            <a:graphicFrameLocks noGrp="1"/>
          </p:cNvGraphicFramePr>
          <p:nvPr>
            <p:extLst>
              <p:ext uri="{D42A27DB-BD31-4B8C-83A1-F6EECF244321}">
                <p14:modId xmlns:p14="http://schemas.microsoft.com/office/powerpoint/2010/main" val="3857745468"/>
              </p:ext>
            </p:extLst>
          </p:nvPr>
        </p:nvGraphicFramePr>
        <p:xfrm>
          <a:off x="432225" y="1975395"/>
          <a:ext cx="11327550" cy="4585088"/>
        </p:xfrm>
        <a:graphic>
          <a:graphicData uri="http://schemas.openxmlformats.org/drawingml/2006/table">
            <a:tbl>
              <a:tblPr>
                <a:solidFill>
                  <a:schemeClr val="bg1"/>
                </a:solidFill>
                <a:tableStyleId>{5C22544A-7EE6-4342-B048-85BDC9FD1C3A}</a:tableStyleId>
              </a:tblPr>
              <a:tblGrid>
                <a:gridCol w="754073">
                  <a:extLst>
                    <a:ext uri="{9D8B030D-6E8A-4147-A177-3AD203B41FA5}">
                      <a16:colId xmlns:a16="http://schemas.microsoft.com/office/drawing/2014/main" val="3971252866"/>
                    </a:ext>
                  </a:extLst>
                </a:gridCol>
                <a:gridCol w="2898937">
                  <a:extLst>
                    <a:ext uri="{9D8B030D-6E8A-4147-A177-3AD203B41FA5}">
                      <a16:colId xmlns:a16="http://schemas.microsoft.com/office/drawing/2014/main" val="2624124527"/>
                    </a:ext>
                  </a:extLst>
                </a:gridCol>
                <a:gridCol w="1403628">
                  <a:extLst>
                    <a:ext uri="{9D8B030D-6E8A-4147-A177-3AD203B41FA5}">
                      <a16:colId xmlns:a16="http://schemas.microsoft.com/office/drawing/2014/main" val="4041947154"/>
                    </a:ext>
                  </a:extLst>
                </a:gridCol>
                <a:gridCol w="6270912">
                  <a:extLst>
                    <a:ext uri="{9D8B030D-6E8A-4147-A177-3AD203B41FA5}">
                      <a16:colId xmlns:a16="http://schemas.microsoft.com/office/drawing/2014/main" val="3682314968"/>
                    </a:ext>
                  </a:extLst>
                </a:gridCol>
              </a:tblGrid>
              <a:tr h="371678">
                <a:tc rowSpan="2">
                  <a:txBody>
                    <a:bodyPr/>
                    <a:lstStyle/>
                    <a:p>
                      <a:pPr algn="ctr" fontAlgn="t"/>
                      <a:r>
                        <a:rPr lang="tr-TR" sz="1200" u="none" strike="noStrike" cap="none" spc="0">
                          <a:solidFill>
                            <a:schemeClr val="tx1"/>
                          </a:solidFill>
                          <a:effectLst/>
                        </a:rPr>
                        <a:t> </a:t>
                      </a:r>
                      <a:endParaRPr lang="tr-TR" sz="1200" b="0" i="0" u="none" strike="noStrike" cap="none" spc="0">
                        <a:solidFill>
                          <a:schemeClr val="tx1"/>
                        </a:solidFill>
                        <a:effectLst/>
                        <a:latin typeface="Arial" panose="020B0604020202020204" pitchFamily="34" charset="0"/>
                      </a:endParaRPr>
                    </a:p>
                  </a:txBody>
                  <a:tcPr marL="102080" marR="4124" marT="78523" marB="78523">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tc rowSpan="2">
                  <a:txBody>
                    <a:bodyPr/>
                    <a:lstStyle/>
                    <a:p>
                      <a:pPr algn="l" rtl="0" fontAlgn="ctr"/>
                      <a:r>
                        <a:rPr lang="tr-TR" sz="1200" u="none" strike="noStrike" cap="none" spc="0" dirty="0">
                          <a:solidFill>
                            <a:schemeClr val="tx1"/>
                          </a:solidFill>
                          <a:effectLst/>
                        </a:rPr>
                        <a:t>Etkinliğinin adı</a:t>
                      </a:r>
                      <a:endParaRPr lang="tr-TR" sz="1200" b="1" i="0" u="none" strike="noStrike" cap="none" spc="0" dirty="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tc rowSpan="2">
                  <a:txBody>
                    <a:bodyPr/>
                    <a:lstStyle/>
                    <a:p>
                      <a:pPr algn="ctr" rtl="0" fontAlgn="ctr"/>
                      <a:r>
                        <a:rPr lang="tr-TR" sz="1200" u="none" strike="noStrike" cap="none" spc="0">
                          <a:solidFill>
                            <a:schemeClr val="tx1"/>
                          </a:solidFill>
                          <a:effectLst/>
                        </a:rPr>
                        <a:t>Tarih</a:t>
                      </a:r>
                      <a:endParaRPr lang="tr-TR" sz="1200" b="1"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tc>
                  <a:txBody>
                    <a:bodyPr/>
                    <a:lstStyle/>
                    <a:p>
                      <a:pPr algn="ctr" rtl="0" fontAlgn="ctr"/>
                      <a:r>
                        <a:rPr lang="tr-TR" sz="1200" u="none" strike="noStrike" cap="none" spc="0" dirty="0">
                          <a:solidFill>
                            <a:schemeClr val="tx1"/>
                          </a:solidFill>
                          <a:effectLst/>
                        </a:rPr>
                        <a:t>Yapılan eğitim etkinliği ile ilgili kısa öz değerlendirme </a:t>
                      </a:r>
                      <a:endParaRPr lang="tr-TR" sz="1200" b="1" i="0" u="none" strike="noStrike" cap="none" spc="0" dirty="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788307082"/>
                  </a:ext>
                </a:extLst>
              </a:tr>
              <a:tr h="55489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rtl="0" fontAlgn="ctr"/>
                      <a:r>
                        <a:rPr lang="tr-TR" sz="1200" u="none" strike="noStrike" cap="none" spc="0" dirty="0">
                          <a:solidFill>
                            <a:schemeClr val="tx1"/>
                          </a:solidFill>
                          <a:effectLst/>
                        </a:rPr>
                        <a:t>(etkinliğe katılım nasıldı, katılımcıların görüşleri neler oldu, etkinlik faydalı oldu diyebilir misiniz gibi)</a:t>
                      </a:r>
                      <a:endParaRPr lang="tr-TR" sz="1200" b="1" i="0" u="none" strike="noStrike" cap="none" spc="0" dirty="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350482734"/>
                  </a:ext>
                </a:extLst>
              </a:tr>
              <a:tr h="738121">
                <a:tc>
                  <a:txBody>
                    <a:bodyPr/>
                    <a:lstStyle/>
                    <a:p>
                      <a:pPr algn="ctr" rtl="0" fontAlgn="ctr"/>
                      <a:r>
                        <a:rPr lang="tr-TR" sz="1200" u="none" strike="noStrike" cap="none" spc="0">
                          <a:solidFill>
                            <a:schemeClr val="tx1"/>
                          </a:solidFill>
                          <a:effectLst/>
                        </a:rPr>
                        <a:t>1</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rtl="0" fontAlgn="ctr"/>
                      <a:r>
                        <a:rPr lang="tr-TR" sz="1200" u="none" strike="noStrike" cap="none" spc="0">
                          <a:solidFill>
                            <a:schemeClr val="tx1"/>
                          </a:solidFill>
                          <a:effectLst/>
                        </a:rPr>
                        <a:t> Uluslararası Sıfır Atık Günü </a:t>
                      </a:r>
                      <a:endParaRPr lang="tr-TR" sz="1200" b="1"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ctr" rtl="0" fontAlgn="ctr"/>
                      <a:r>
                        <a:rPr lang="tr-TR" sz="1200" u="none" strike="noStrike" cap="none" spc="0">
                          <a:solidFill>
                            <a:schemeClr val="tx1"/>
                          </a:solidFill>
                          <a:effectLst/>
                        </a:rPr>
                        <a:t>30.03.2024</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rtl="0" fontAlgn="ctr"/>
                      <a:r>
                        <a:rPr lang="tr-TR" sz="1200" u="none" strike="noStrike" cap="none" spc="0">
                          <a:solidFill>
                            <a:schemeClr val="tx1"/>
                          </a:solidFill>
                          <a:effectLst/>
                        </a:rPr>
                        <a:t>Tesisimizde o dönemde konaklayan misafir olursa misafirlerle birlikte, olmaz ise personel ile birlikte tesis ve plajda çöp toplam işlemi gerçekleştirilecek ve toplanan çöplerin nasıl ayrıştırıldığı konusunda eğitim / bilgi verilecek.</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245511369"/>
                  </a:ext>
                </a:extLst>
              </a:tr>
              <a:tr h="921342">
                <a:tc>
                  <a:txBody>
                    <a:bodyPr/>
                    <a:lstStyle/>
                    <a:p>
                      <a:pPr algn="ctr" rtl="0" fontAlgn="ctr"/>
                      <a:r>
                        <a:rPr lang="tr-TR" sz="1200" u="none" strike="noStrike" cap="none" spc="0">
                          <a:solidFill>
                            <a:schemeClr val="tx1"/>
                          </a:solidFill>
                          <a:effectLst/>
                        </a:rPr>
                        <a:t>2</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rtl="0" fontAlgn="ctr"/>
                      <a:r>
                        <a:rPr lang="tr-TR" sz="1200" u="none" strike="noStrike" cap="none" spc="0">
                          <a:solidFill>
                            <a:schemeClr val="tx1"/>
                          </a:solidFill>
                          <a:effectLst/>
                        </a:rPr>
                        <a:t>Dünya Göçmen Kuşlar Günü</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ctr" rtl="0" fontAlgn="ctr"/>
                      <a:r>
                        <a:rPr lang="tr-TR" sz="1200" u="none" strike="noStrike" cap="none" spc="0">
                          <a:solidFill>
                            <a:schemeClr val="tx1"/>
                          </a:solidFill>
                          <a:effectLst/>
                        </a:rPr>
                        <a:t>10.05.2024</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rtl="0" fontAlgn="ctr"/>
                      <a:r>
                        <a:rPr lang="tr-TR" sz="1200" u="none" strike="noStrike" cap="none" spc="0">
                          <a:solidFill>
                            <a:schemeClr val="tx1"/>
                          </a:solidFill>
                          <a:effectLst/>
                        </a:rPr>
                        <a:t>Çocuk kulübünde çocuklarla birlikte özel kuş evleri hazırlanır. Bu kuş evleri çeşitli renklerle boyanarak tesisimiz içerisindeki ağaçlara asılır. Kuş evini neden yaptığımızı, kuşların bu astığımız evlerde barınacaklarını çocuklara anlatacağız ve kuşların göç hikayeleri ile ilgili video izlettireceğiz.</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643590796"/>
                  </a:ext>
                </a:extLst>
              </a:tr>
              <a:tr h="371678">
                <a:tc>
                  <a:txBody>
                    <a:bodyPr/>
                    <a:lstStyle/>
                    <a:p>
                      <a:pPr algn="ctr" rtl="0" fontAlgn="ctr"/>
                      <a:r>
                        <a:rPr lang="tr-TR" sz="1200" u="none" strike="noStrike" cap="none" spc="0">
                          <a:solidFill>
                            <a:schemeClr val="tx1"/>
                          </a:solidFill>
                          <a:effectLst/>
                        </a:rPr>
                        <a:t>3</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rtl="0" fontAlgn="ctr"/>
                      <a:r>
                        <a:rPr lang="tr-TR" sz="1200" u="none" strike="noStrike" cap="none" spc="0">
                          <a:solidFill>
                            <a:schemeClr val="tx1"/>
                          </a:solidFill>
                          <a:effectLst/>
                        </a:rPr>
                        <a:t>Dünya Çevre Günü </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ctr" rtl="0" fontAlgn="ctr"/>
                      <a:r>
                        <a:rPr lang="tr-TR" sz="1200" u="none" strike="noStrike" cap="none" spc="0">
                          <a:solidFill>
                            <a:schemeClr val="tx1"/>
                          </a:solidFill>
                          <a:effectLst/>
                        </a:rPr>
                        <a:t>5.06.2024</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rtl="0" fontAlgn="ctr"/>
                      <a:r>
                        <a:rPr lang="tr-TR" sz="1200" u="none" strike="noStrike" cap="none" spc="0" dirty="0">
                          <a:solidFill>
                            <a:schemeClr val="tx1"/>
                          </a:solidFill>
                          <a:effectLst/>
                        </a:rPr>
                        <a:t>Tesisimizde bulunan çocuklar ve aileleri ile Dünya Çevre Günü kapsamında çeşitli çevre etkinlikleri yapılacak.</a:t>
                      </a:r>
                      <a:endParaRPr lang="tr-TR" sz="1200" b="0" i="0" u="none" strike="noStrike" cap="none" spc="0" dirty="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568997926"/>
                  </a:ext>
                </a:extLst>
              </a:tr>
              <a:tr h="738121">
                <a:tc>
                  <a:txBody>
                    <a:bodyPr/>
                    <a:lstStyle/>
                    <a:p>
                      <a:pPr algn="ctr" rtl="0" fontAlgn="ctr"/>
                      <a:r>
                        <a:rPr lang="tr-TR" sz="1200" u="none" strike="noStrike" cap="none" spc="0">
                          <a:solidFill>
                            <a:schemeClr val="tx1"/>
                          </a:solidFill>
                          <a:effectLst/>
                        </a:rPr>
                        <a:t>4</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rtl="0" fontAlgn="ctr"/>
                      <a:r>
                        <a:rPr lang="tr-TR" sz="1200" u="none" strike="noStrike" cap="none" spc="0">
                          <a:solidFill>
                            <a:schemeClr val="tx1"/>
                          </a:solidFill>
                          <a:effectLst/>
                        </a:rPr>
                        <a:t>Organik Bahçe Etkinliği</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ctr" rtl="0" fontAlgn="ctr"/>
                      <a:r>
                        <a:rPr lang="tr-TR" sz="1200" u="none" strike="noStrike" cap="none" spc="0">
                          <a:solidFill>
                            <a:schemeClr val="tx1"/>
                          </a:solidFill>
                          <a:effectLst/>
                        </a:rPr>
                        <a:t>18.07.2024</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rtl="0" fontAlgn="ctr"/>
                      <a:r>
                        <a:rPr lang="tr-TR" sz="1200" u="none" strike="noStrike" cap="none" spc="0">
                          <a:solidFill>
                            <a:schemeClr val="tx1"/>
                          </a:solidFill>
                          <a:effectLst/>
                        </a:rPr>
                        <a:t>Çocuk kulübündeki küçük misafirlerimizle tesisimizde yer alan organik bahçede sebze &amp; meyve toplama etkinliği gerçekleştirilecek. Daha sonrasında bu toplanan ürünler çocuklarla birlikte hazırlanarak pişirilecek ve yenilecek.</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049703316"/>
                  </a:ext>
                </a:extLst>
              </a:tr>
              <a:tr h="738121">
                <a:tc>
                  <a:txBody>
                    <a:bodyPr/>
                    <a:lstStyle/>
                    <a:p>
                      <a:pPr algn="ctr" rtl="0" fontAlgn="ctr"/>
                      <a:r>
                        <a:rPr lang="tr-TR" sz="1200" u="none" strike="noStrike" cap="none" spc="0">
                          <a:solidFill>
                            <a:schemeClr val="tx1"/>
                          </a:solidFill>
                          <a:effectLst/>
                        </a:rPr>
                        <a:t>5</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tc>
                  <a:txBody>
                    <a:bodyPr/>
                    <a:lstStyle/>
                    <a:p>
                      <a:pPr algn="l" rtl="0" fontAlgn="ctr"/>
                      <a:r>
                        <a:rPr lang="tr-TR" sz="1200" u="none" strike="noStrike" cap="none" spc="0">
                          <a:solidFill>
                            <a:schemeClr val="tx1"/>
                          </a:solidFill>
                          <a:effectLst/>
                        </a:rPr>
                        <a:t>Zeytin Festivali</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tc>
                  <a:txBody>
                    <a:bodyPr/>
                    <a:lstStyle/>
                    <a:p>
                      <a:pPr algn="ctr" rtl="0" fontAlgn="ctr"/>
                      <a:r>
                        <a:rPr lang="tr-TR" sz="1200" u="none" strike="noStrike" cap="none" spc="0">
                          <a:solidFill>
                            <a:schemeClr val="tx1"/>
                          </a:solidFill>
                          <a:effectLst/>
                        </a:rPr>
                        <a:t>7.10.2024</a:t>
                      </a:r>
                      <a:endParaRPr lang="tr-TR" sz="1200" b="0" i="0" u="none" strike="noStrike" cap="none" spc="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tc>
                  <a:txBody>
                    <a:bodyPr/>
                    <a:lstStyle/>
                    <a:p>
                      <a:pPr algn="l" rtl="0" fontAlgn="ctr"/>
                      <a:r>
                        <a:rPr lang="tr-TR" sz="1200" u="none" strike="noStrike" cap="none" spc="0" dirty="0">
                          <a:solidFill>
                            <a:schemeClr val="tx1"/>
                          </a:solidFill>
                          <a:effectLst/>
                        </a:rPr>
                        <a:t>Tesisimizde bulunan zeytin ağaçlarından çocuklarla birlikte zeytin toplanacak. Ardından zeytin ile yapılan yiyeceklerle çocuklara sunum yapılacak. Organizasyonun festival ortamında gerçekleştirilmesi planlanmaktadır.</a:t>
                      </a:r>
                      <a:endParaRPr lang="tr-TR" sz="1200" b="0" i="0" u="none" strike="noStrike" cap="none" spc="0" dirty="0">
                        <a:solidFill>
                          <a:schemeClr val="tx1"/>
                        </a:solidFill>
                        <a:effectLst/>
                        <a:latin typeface="Calibri" panose="020F0502020204030204" pitchFamily="34" charset="0"/>
                      </a:endParaRPr>
                    </a:p>
                  </a:txBody>
                  <a:tcPr marL="102080" marR="4124" marT="78523" marB="78523" anchor="ctr">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extLst>
                  <a:ext uri="{0D108BD9-81ED-4DB2-BD59-A6C34878D82A}">
                    <a16:rowId xmlns:a16="http://schemas.microsoft.com/office/drawing/2014/main" val="1755076540"/>
                  </a:ext>
                </a:extLst>
              </a:tr>
            </a:tbl>
          </a:graphicData>
        </a:graphic>
      </p:graphicFrame>
    </p:spTree>
    <p:extLst>
      <p:ext uri="{BB962C8B-B14F-4D97-AF65-F5344CB8AC3E}">
        <p14:creationId xmlns:p14="http://schemas.microsoft.com/office/powerpoint/2010/main" val="32664981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220</Words>
  <Application>Microsoft Office PowerPoint</Application>
  <PresentationFormat>Geniş ekran</PresentationFormat>
  <Paragraphs>27</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PowerPoint Sunusu</vt:lpstr>
    </vt:vector>
  </TitlesOfParts>
  <Company>Gurallar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Ünver</dc:creator>
  <cp:lastModifiedBy>Mehmet Ünver</cp:lastModifiedBy>
  <cp:revision>9</cp:revision>
  <dcterms:created xsi:type="dcterms:W3CDTF">2023-11-14T12:28:58Z</dcterms:created>
  <dcterms:modified xsi:type="dcterms:W3CDTF">2023-12-06T09:26:50Z</dcterms:modified>
</cp:coreProperties>
</file>