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12"/>
  </p:notesMasterIdLst>
  <p:handoutMasterIdLst>
    <p:handoutMasterId r:id="rId13"/>
  </p:handoutMasterIdLst>
  <p:sldIdLst>
    <p:sldId id="256" r:id="rId2"/>
    <p:sldId id="433" r:id="rId3"/>
    <p:sldId id="412" r:id="rId4"/>
    <p:sldId id="403" r:id="rId5"/>
    <p:sldId id="434" r:id="rId6"/>
    <p:sldId id="435" r:id="rId7"/>
    <p:sldId id="436" r:id="rId8"/>
    <p:sldId id="437" r:id="rId9"/>
    <p:sldId id="438" r:id="rId10"/>
    <p:sldId id="410" r:id="rId11"/>
  </p:sldIdLst>
  <p:sldSz cx="9144000" cy="6858000" type="screen4x3"/>
  <p:notesSz cx="6761163" cy="9942513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392" autoAdjust="0"/>
  </p:normalViewPr>
  <p:slideViewPr>
    <p:cSldViewPr>
      <p:cViewPr varScale="1">
        <p:scale>
          <a:sx n="67" d="100"/>
          <a:sy n="67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32"/>
        <p:guide pos="21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BF44D1F3-05DD-4821-AD56-39C7A8B947F2}" type="datetimeFigureOut">
              <a:rPr lang="tr-TR"/>
              <a:pPr>
                <a:defRPr/>
              </a:pPr>
              <a:t>12.11.2023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752ECAD-A54A-4EB0-9CFF-69A7FBF400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704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r">
              <a:defRPr sz="1200"/>
            </a:lvl1pPr>
          </a:lstStyle>
          <a:p>
            <a:pPr>
              <a:defRPr/>
            </a:pPr>
            <a:fld id="{60451BD8-E481-4123-AB1B-A3EA166D2298}" type="datetimeFigureOut">
              <a:rPr lang="tr-TR"/>
              <a:pPr>
                <a:defRPr/>
              </a:pPr>
              <a:t>12.11.2023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12" tIns="44056" rIns="88112" bIns="44056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88112" tIns="44056" rIns="88112" bIns="44056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r">
              <a:defRPr sz="1200"/>
            </a:lvl1pPr>
          </a:lstStyle>
          <a:p>
            <a:pPr>
              <a:defRPr/>
            </a:pPr>
            <a:fld id="{9312652C-EDC1-4F62-B3DC-A8B5ECA8D7A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222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5B573-242C-46DB-8571-150CC54EBA6C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Dik Üçgen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15 Grup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16 Serbest Form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18 Serbest Form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19 Serbest Form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19 Serbest Form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590" y="5000960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0" name="20 Düz Bağlayıcı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2783" y="4868544"/>
              <a:ext cx="9162879" cy="868509"/>
            </a:xfrm>
            <a:prstGeom prst="rect">
              <a:avLst/>
            </a:prstGeom>
            <a:noFill/>
          </p:spPr>
        </p:pic>
      </p:grp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13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7CFEFE1-9497-40D6-B64E-127F5C5F5052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14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EEB9AD7-D432-4B19-B9C0-B3F108136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6CAB7-DD96-4C46-8A5C-CB05DF013225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74EC-4864-4C22-B468-FFF81EFA8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94DC-6467-4219-8D86-3E15D82F85E6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FBAA-A2A0-4D96-AA43-22AEEE418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8" y="6132513"/>
            <a:ext cx="1725612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6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3A6DD-D8DB-46AD-9D17-2E6703E46540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Konyaaltı Belediyesi 2011 Çevre Etkinlikleri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Köşeli Çift Ayraç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15 Köşeli Çift Ayraç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Resim 2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6183313"/>
            <a:ext cx="18034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2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086475"/>
            <a:ext cx="838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D18B2C-E7BB-4F7E-ABD3-6DA98AB72B75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323A7D-B0FD-4E8C-9C88-9DFB8E2BF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5094C4-A297-49D7-96F0-33CEAB06CFF1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7F1A69-DFD2-49C0-ABB3-B8B749E5A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8CCF50-17B2-44C7-90DE-D9278420B168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EFF64-E401-4C2D-B0F8-8FB7EB1D3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EDFC48-5CB6-4B63-BCB4-775D0153B25F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F9290F-EE52-472D-A8CF-065512166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12FB-9D78-4C4F-98D9-859B2D2047B2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E8E5-0BFF-4152-9F88-90974256D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24582F-155F-4A2A-8631-58A2B563B4C6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BDF720-9785-42AD-8BAF-63B55038A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15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7" name="16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8" name="16 Dik Üçgen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0" name="18 Düz Bağlayıcı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11" name="19 Köşeli Çift Ayraç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20 Köşeli Çift Ayraç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3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187142-E5F4-4F39-9BDF-DFE8E9AD46B6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14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9458CA-6EAF-4C8D-9BF6-4CE6F47B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4" name="13 Dik Üçgen"/>
          <p:cNvGrpSpPr>
            <a:grpSpLocks/>
          </p:cNvGrpSpPr>
          <p:nvPr/>
        </p:nvGrpSpPr>
        <p:grpSpPr bwMode="auto">
          <a:xfrm>
            <a:off x="-12700" y="5784850"/>
            <a:ext cx="3414713" cy="1092200"/>
            <a:chOff x="-8" y="3644"/>
            <a:chExt cx="2151" cy="688"/>
          </a:xfrm>
        </p:grpSpPr>
        <p:pic>
          <p:nvPicPr>
            <p:cNvPr id="1028" name="13 Dik Üçgen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5" name="14 Düz Bağlayıcı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</p:spPr>
      </p:pic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033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BF6FE3-3E44-4B55-92E6-C9654512C626}" type="datetimeFigureOut">
              <a:rPr lang="en-US"/>
              <a:pPr>
                <a:defRPr/>
              </a:pPr>
              <a:t>11/12/2023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26E338-2473-4A60-9C96-6537E7AB8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44" r:id="rId7"/>
    <p:sldLayoutId id="2147484053" r:id="rId8"/>
    <p:sldLayoutId id="2147484054" r:id="rId9"/>
    <p:sldLayoutId id="2147484045" r:id="rId10"/>
    <p:sldLayoutId id="2147484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alibri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9 Resim" descr="mavibayrakyazıl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533400"/>
            <a:ext cx="1339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2514600"/>
            <a:ext cx="6992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2060"/>
                </a:solidFill>
                <a:latin typeface="+mn-lt"/>
              </a:rPr>
              <a:t>2024 YILI</a:t>
            </a:r>
          </a:p>
          <a:p>
            <a:pPr algn="ctr"/>
            <a:r>
              <a:rPr lang="tr-TR" sz="3600" b="1" dirty="0">
                <a:solidFill>
                  <a:srgbClr val="0070C0"/>
                </a:solidFill>
                <a:latin typeface="+mn-lt"/>
              </a:rPr>
              <a:t>MAVİ BAYRAK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+mn-lt"/>
              </a:rPr>
              <a:t>ÇEVRE EĞİTİM VE BİLİNÇLENDİRME </a:t>
            </a:r>
          </a:p>
          <a:p>
            <a:pPr algn="ctr"/>
            <a:r>
              <a:rPr lang="tr-TR" sz="3600" b="1" dirty="0">
                <a:solidFill>
                  <a:srgbClr val="002060"/>
                </a:solidFill>
                <a:latin typeface="+mn-lt"/>
              </a:rPr>
              <a:t>ETKİNLİKLERİ DOSYASI</a:t>
            </a:r>
            <a:endParaRPr lang="tr-TR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AB0AD70-A0D3-CEE0-9DA4-9EBD9F383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603457"/>
            <a:ext cx="1463167" cy="10790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457200" y="228600"/>
            <a:ext cx="82645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EK-2</a:t>
            </a:r>
          </a:p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2024 YILINDA GERÇEKLEŞTİRİLECEK ÇEVRE EĞİTİM ETKİNLİKLERİ</a:t>
            </a:r>
          </a:p>
        </p:txBody>
      </p:sp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96B0CA63-FB9B-ED9C-ED2B-41DB0C834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74193"/>
              </p:ext>
            </p:extLst>
          </p:nvPr>
        </p:nvGraphicFramePr>
        <p:xfrm>
          <a:off x="152400" y="1059596"/>
          <a:ext cx="8839200" cy="5112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6520">
                  <a:extLst>
                    <a:ext uri="{9D8B030D-6E8A-4147-A177-3AD203B41FA5}">
                      <a16:colId xmlns:a16="http://schemas.microsoft.com/office/drawing/2014/main" val="3517428635"/>
                    </a:ext>
                  </a:extLst>
                </a:gridCol>
                <a:gridCol w="2345149">
                  <a:extLst>
                    <a:ext uri="{9D8B030D-6E8A-4147-A177-3AD203B41FA5}">
                      <a16:colId xmlns:a16="http://schemas.microsoft.com/office/drawing/2014/main" val="3975993093"/>
                    </a:ext>
                  </a:extLst>
                </a:gridCol>
                <a:gridCol w="4389395">
                  <a:extLst>
                    <a:ext uri="{9D8B030D-6E8A-4147-A177-3AD203B41FA5}">
                      <a16:colId xmlns:a16="http://schemas.microsoft.com/office/drawing/2014/main" val="2204299519"/>
                    </a:ext>
                  </a:extLst>
                </a:gridCol>
                <a:gridCol w="963865">
                  <a:extLst>
                    <a:ext uri="{9D8B030D-6E8A-4147-A177-3AD203B41FA5}">
                      <a16:colId xmlns:a16="http://schemas.microsoft.com/office/drawing/2014/main" val="3520790495"/>
                    </a:ext>
                  </a:extLst>
                </a:gridCol>
                <a:gridCol w="824271">
                  <a:extLst>
                    <a:ext uri="{9D8B030D-6E8A-4147-A177-3AD203B41FA5}">
                      <a16:colId xmlns:a16="http://schemas.microsoft.com/office/drawing/2014/main" val="2049687046"/>
                    </a:ext>
                  </a:extLst>
                </a:gridCol>
              </a:tblGrid>
              <a:tr h="272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Etkinlik adı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 of </a:t>
                      </a:r>
                      <a:r>
                        <a:rPr lang="tr-TR" sz="6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tr-TR" sz="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6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activity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Hedef grup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Group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Etkinlik yeri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Place of activity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Planlanan tarih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957309"/>
                  </a:ext>
                </a:extLst>
              </a:tr>
              <a:tr h="87382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Clean-up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Campaign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SzPct val="65000"/>
                        <a:buNone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Misafirlerimizin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ve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çalışanlarımızın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çevre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kirliliği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konusunda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farkındalığını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arttırmak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amacıyla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belirli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periyotlarda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plaj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ve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otel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çevre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temizliği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düzenlenmiştir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.</a:t>
                      </a:r>
                      <a:endParaRPr lang="tr-TR" sz="1100" dirty="0">
                        <a:solidFill>
                          <a:schemeClr val="tx1"/>
                        </a:solidFill>
                        <a:ea typeface="Calibri"/>
                        <a:cs typeface="Arial" pitchFamily="34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MAYIS-EKİM 2024</a:t>
                      </a:r>
                      <a:endParaRPr lang="tr-TR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90300"/>
                  </a:ext>
                </a:extLst>
              </a:tr>
              <a:tr h="91139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Kedi Evi Projesi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SzPct val="65000"/>
                        <a:buNone/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cs typeface="Arial" pitchFamily="34" charset="0"/>
                        </a:rPr>
                        <a:t>     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Başıboş ve sahipsiz kedilerin kendilerini doğal ortamlarında hissetmeleri adına bir kedi evi temin edildi.</a:t>
                      </a:r>
                      <a:endParaRPr lang="tr-TR" sz="1100" dirty="0">
                        <a:solidFill>
                          <a:schemeClr val="tx1"/>
                        </a:solidFill>
                        <a:cs typeface="Arial" charset="0"/>
                      </a:endParaRPr>
                    </a:p>
                    <a:p>
                      <a:pPr marL="342900" indent="-342900">
                        <a:buClr>
                          <a:schemeClr val="tx1"/>
                        </a:buClr>
                        <a:buSzPct val="65000"/>
                        <a:buNone/>
                      </a:pPr>
                      <a:endParaRPr lang="tr-TR" sz="800" b="1" u="sng" dirty="0">
                        <a:cs typeface="Arial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 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Mayıs 2024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28821"/>
                  </a:ext>
                </a:extLst>
              </a:tr>
              <a:tr h="86537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Çevre Ve Sürdürülebilirlik  Eğitimi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SzPct val="65000"/>
                        <a:buNone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         Çalışanlarımızı atık yönetimi, enerji tasarrufu ile ilgili bilgilendirmek ve uygulamalar konusunda bilinçlendirmek için eğitimler düzenlendi.</a:t>
                      </a:r>
                      <a:endParaRPr lang="tr-TR" sz="1100" b="1" u="sng" dirty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Eğitim Salonu 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Mayıs-</a:t>
                      </a:r>
                      <a:r>
                        <a:rPr lang="tr-TR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Ekm</a:t>
                      </a: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2024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342334"/>
                  </a:ext>
                </a:extLst>
              </a:tr>
              <a:tr h="87382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Atık  Ayrıştırma Eğitimi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Çalışanlarımızı ve misafirlerimizi atık yönetimi, enerji tasarrufu ile ilgili bilgilendirmek ve uygulamalar konusunda bilinçlendirmek için atık ayrışım istasyonlarımız ve bilgilendirme yazılarımız hotelimizin birçok bölgesinde mevcuttur.</a:t>
                      </a:r>
                      <a:endParaRPr lang="tr-TR" sz="1100" dirty="0">
                        <a:solidFill>
                          <a:schemeClr val="tx1"/>
                        </a:solidFill>
                        <a:ea typeface="Calibri"/>
                        <a:cs typeface="Arial" pitchFamily="34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MAYIS-EKİM 2024</a:t>
                      </a:r>
                      <a:endParaRPr lang="tr-TR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04295"/>
                  </a:ext>
                </a:extLst>
              </a:tr>
              <a:tr h="57323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Mavi Kapak Toplama Kampanyası 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SzPct val="65000"/>
                        <a:buNone/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cs typeface="Arial" pitchFamily="34" charset="0"/>
                        </a:rPr>
                        <a:t>    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TOFD’a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destek olmak için tüm genel alanlarımız ve bar alanlarımızda mavi kapaklar topluyoruz.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MAYIS-EKİM 2024</a:t>
                      </a:r>
                      <a:endParaRPr lang="tr-TR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922343"/>
                  </a:ext>
                </a:extLst>
              </a:tr>
              <a:tr h="74231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Acil Durum Eğitimi ve Tatbikatı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Yangın , deprem , sel , fırtına , kimyasal dökülmesi gibi durumlarda çalışanlarımıza panik olmadan   gerekli uygulamaları yapabilme becerisi kazandırmak için acil durum tatbikatı düzenledik. </a:t>
                      </a:r>
                      <a:endParaRPr lang="tr-TR" sz="1100" dirty="0">
                        <a:solidFill>
                          <a:schemeClr val="tx1"/>
                        </a:solidFill>
                        <a:ea typeface="Calibri"/>
                        <a:cs typeface="Arial" pitchFamily="34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Nisan –Ekim 2024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5634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0219F0E-81CE-4DF3-A530-85528E4884C8}"/>
              </a:ext>
            </a:extLst>
          </p:cNvPr>
          <p:cNvSpPr/>
          <p:nvPr/>
        </p:nvSpPr>
        <p:spPr>
          <a:xfrm>
            <a:off x="204537" y="1144132"/>
            <a:ext cx="87349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100" b="1" dirty="0">
                <a:solidFill>
                  <a:srgbClr val="FF0000"/>
                </a:solidFill>
              </a:rPr>
              <a:t>COĞRAFİ KONUM</a:t>
            </a:r>
          </a:p>
          <a:p>
            <a:pPr algn="just"/>
            <a:endParaRPr lang="tr-TR" sz="900" b="1" dirty="0"/>
          </a:p>
          <a:p>
            <a:pPr algn="just"/>
            <a:endParaRPr lang="tr-TR" dirty="0">
              <a:solidFill>
                <a:srgbClr val="002060"/>
              </a:solidFill>
              <a:cs typeface="Arial" pitchFamily="34" charset="0"/>
            </a:endParaRPr>
          </a:p>
          <a:p>
            <a:pPr algn="just"/>
            <a:r>
              <a:rPr lang="tr-TR" dirty="0">
                <a:cs typeface="Arial" pitchFamily="34" charset="0"/>
              </a:rPr>
              <a:t>TUI MAGIC LIFE Bodrum, Ege Bölgesi`nde, Muğla ilinin Bodrum ilçesinin İçmeler </a:t>
            </a:r>
            <a:r>
              <a:rPr lang="tr-TR" dirty="0" err="1">
                <a:cs typeface="Arial" pitchFamily="34" charset="0"/>
              </a:rPr>
              <a:t>mevkinde</a:t>
            </a:r>
            <a:r>
              <a:rPr lang="tr-TR" dirty="0">
                <a:cs typeface="Arial" pitchFamily="34" charset="0"/>
              </a:rPr>
              <a:t> bulunmaktadır. Bodrum’a 7 km, Milas Havaalanına 43 km uzaklıktadır.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2975630-6CB7-4AA1-991B-1353E83BC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7" y="3200507"/>
            <a:ext cx="4213354" cy="225673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0FBDA33-59EA-44DA-9392-05BA15529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3200506"/>
            <a:ext cx="3679512" cy="22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3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3092" y="228600"/>
            <a:ext cx="798891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EK-1</a:t>
            </a:r>
          </a:p>
          <a:p>
            <a:pPr algn="ctr">
              <a:defRPr/>
            </a:pPr>
            <a:r>
              <a:rPr lang="tr-TR" sz="2400" b="1" dirty="0">
                <a:solidFill>
                  <a:srgbClr val="002060"/>
                </a:solidFill>
                <a:latin typeface="+mn-lt"/>
              </a:rPr>
              <a:t>2023 YILINDA GERÇEKLEŞTİRİLEN ÇEVRE EĞİTİM ETKİNLİKLERİ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2C2D9F1E-E997-D132-32C3-314532136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212949"/>
              </p:ext>
            </p:extLst>
          </p:nvPr>
        </p:nvGraphicFramePr>
        <p:xfrm>
          <a:off x="152400" y="1059596"/>
          <a:ext cx="8839200" cy="51126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6520">
                  <a:extLst>
                    <a:ext uri="{9D8B030D-6E8A-4147-A177-3AD203B41FA5}">
                      <a16:colId xmlns:a16="http://schemas.microsoft.com/office/drawing/2014/main" val="3517428635"/>
                    </a:ext>
                  </a:extLst>
                </a:gridCol>
                <a:gridCol w="2345149">
                  <a:extLst>
                    <a:ext uri="{9D8B030D-6E8A-4147-A177-3AD203B41FA5}">
                      <a16:colId xmlns:a16="http://schemas.microsoft.com/office/drawing/2014/main" val="3975993093"/>
                    </a:ext>
                  </a:extLst>
                </a:gridCol>
                <a:gridCol w="4389395">
                  <a:extLst>
                    <a:ext uri="{9D8B030D-6E8A-4147-A177-3AD203B41FA5}">
                      <a16:colId xmlns:a16="http://schemas.microsoft.com/office/drawing/2014/main" val="2204299519"/>
                    </a:ext>
                  </a:extLst>
                </a:gridCol>
                <a:gridCol w="963865">
                  <a:extLst>
                    <a:ext uri="{9D8B030D-6E8A-4147-A177-3AD203B41FA5}">
                      <a16:colId xmlns:a16="http://schemas.microsoft.com/office/drawing/2014/main" val="3520790495"/>
                    </a:ext>
                  </a:extLst>
                </a:gridCol>
                <a:gridCol w="824271">
                  <a:extLst>
                    <a:ext uri="{9D8B030D-6E8A-4147-A177-3AD203B41FA5}">
                      <a16:colId xmlns:a16="http://schemas.microsoft.com/office/drawing/2014/main" val="2049687046"/>
                    </a:ext>
                  </a:extLst>
                </a:gridCol>
              </a:tblGrid>
              <a:tr h="272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Etkinlik adı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 of </a:t>
                      </a:r>
                      <a:r>
                        <a:rPr lang="tr-TR" sz="6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tr-TR" sz="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6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activity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Hedef grup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Group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Etkinlik yeri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Place of activity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Planlanan tarih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957309"/>
                  </a:ext>
                </a:extLst>
              </a:tr>
              <a:tr h="87382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Clean-up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Campaign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SzPct val="65000"/>
                        <a:buNone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Misafirlerimizin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ve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çalışanlarımızın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çevre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kirliliği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konusunda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farkındalığını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arttırmak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amacıyla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,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belirli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periyotlarda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plaj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ve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otel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çevre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temizliği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düzenlenmiştir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.</a:t>
                      </a:r>
                      <a:endParaRPr lang="tr-TR" sz="1100" dirty="0">
                        <a:solidFill>
                          <a:schemeClr val="tx1"/>
                        </a:solidFill>
                        <a:ea typeface="Calibri"/>
                        <a:cs typeface="Arial" pitchFamily="34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MAYIS-EKİM 2023</a:t>
                      </a:r>
                      <a:endParaRPr lang="tr-TR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90300"/>
                  </a:ext>
                </a:extLst>
              </a:tr>
              <a:tr h="91139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Kedi Evi Projesi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SzPct val="65000"/>
                        <a:buNone/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cs typeface="Arial" pitchFamily="34" charset="0"/>
                        </a:rPr>
                        <a:t>     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Başıboş ve sahipsiz kedilerin kendilerini doğal ortamlarında hissetmeleri adına bir kedi evi temin edildi.</a:t>
                      </a:r>
                      <a:endParaRPr lang="tr-TR" sz="1100" dirty="0">
                        <a:solidFill>
                          <a:schemeClr val="tx1"/>
                        </a:solidFill>
                        <a:cs typeface="Arial" charset="0"/>
                      </a:endParaRPr>
                    </a:p>
                    <a:p>
                      <a:pPr marL="342900" indent="-342900">
                        <a:buClr>
                          <a:schemeClr val="tx1"/>
                        </a:buClr>
                        <a:buSzPct val="65000"/>
                        <a:buNone/>
                      </a:pPr>
                      <a:endParaRPr lang="tr-TR" sz="800" b="1" u="sng" dirty="0">
                        <a:cs typeface="Arial" charset="0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 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Mayıs 2023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28821"/>
                  </a:ext>
                </a:extLst>
              </a:tr>
              <a:tr h="86537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Çevre Ve Sürdürülebilirlik  Eğitimi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SzPct val="65000"/>
                        <a:buNone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         Çalışanlarımızı atık yönetimi, enerji tasarrufu ile ilgili bilgilendirmek ve uygulamalar konusunda bilinçlendirmek için eğitimler düzenlendi.</a:t>
                      </a:r>
                      <a:endParaRPr lang="tr-TR" sz="1100" b="1" u="sng" dirty="0">
                        <a:solidFill>
                          <a:schemeClr val="tx1"/>
                        </a:solidFill>
                        <a:cs typeface="Arial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Eğitim Salonu 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Mayıs-</a:t>
                      </a:r>
                      <a:r>
                        <a:rPr lang="tr-TR" sz="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Ekm</a:t>
                      </a: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2023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342334"/>
                  </a:ext>
                </a:extLst>
              </a:tr>
              <a:tr h="87382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Atık  Ayrıştırma Eğitimi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Çalışanlarımızı ve misafirlerimizi atık yönetimi, enerji tasarrufu ile ilgili bilgilendirmek ve uygulamalar konusunda bilinçlendirmek için atık ayrışım istasyonlarımız ve bilgilendirme yazılarımız hotelimizin birçok bölgesinde mevcuttur.</a:t>
                      </a:r>
                      <a:endParaRPr lang="tr-TR" sz="1100" dirty="0">
                        <a:solidFill>
                          <a:schemeClr val="tx1"/>
                        </a:solidFill>
                        <a:ea typeface="Calibri"/>
                        <a:cs typeface="Arial" pitchFamily="34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MAYIS-EKİM 2023</a:t>
                      </a:r>
                      <a:endParaRPr lang="tr-TR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04295"/>
                  </a:ext>
                </a:extLst>
              </a:tr>
              <a:tr h="57323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Mavi Kapak Toplama Kampanyası 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SzPct val="65000"/>
                        <a:buNone/>
                      </a:pPr>
                      <a:r>
                        <a:rPr lang="tr-TR" sz="1100" dirty="0">
                          <a:solidFill>
                            <a:srgbClr val="002060"/>
                          </a:solidFill>
                          <a:cs typeface="Arial" pitchFamily="34" charset="0"/>
                        </a:rPr>
                        <a:t>     </a:t>
                      </a:r>
                      <a:r>
                        <a:rPr lang="tr-TR" sz="11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TOFD’a</a:t>
                      </a: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destek olmak için tüm genel alanlarımız ve bar alanlarımızda mavi kapaklar topluyoruz.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MAYIS-EKİM 2023</a:t>
                      </a:r>
                      <a:endParaRPr lang="tr-TR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922343"/>
                  </a:ext>
                </a:extLst>
              </a:tr>
              <a:tr h="74231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Acil Durum Eğitimi ve Tatbikatı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Yangın , deprem , sel , fırtına , kimyasal dökülmesi gibi durumlarda çalışanlarımıza panik olmadan   gerekli uygulamaları yapabilme becerisi kazandırmak için acil durum tatbikatı düzenledik. </a:t>
                      </a:r>
                      <a:endParaRPr lang="tr-TR" sz="1100" dirty="0">
                        <a:solidFill>
                          <a:schemeClr val="tx1"/>
                        </a:solidFill>
                        <a:ea typeface="Calibri"/>
                        <a:cs typeface="Arial" pitchFamily="34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Nisan 2023-Ağustos 2023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5634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371600"/>
            <a:ext cx="8534400" cy="24384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tr-TR" sz="1600" dirty="0"/>
          </a:p>
          <a:p>
            <a:pPr eaLnBrk="1" hangingPunct="1"/>
            <a:endParaRPr lang="tr-TR" sz="1600" dirty="0"/>
          </a:p>
          <a:p>
            <a:pPr eaLnBrk="1" hangingPunct="1"/>
            <a:endParaRPr lang="tr-TR" sz="1600" dirty="0"/>
          </a:p>
          <a:p>
            <a:pPr eaLnBrk="1" hangingPunct="1"/>
            <a:endParaRPr lang="tr-TR" sz="1600" dirty="0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4401302B-017C-FCC7-E687-CB27AE1F3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33224"/>
              </p:ext>
            </p:extLst>
          </p:nvPr>
        </p:nvGraphicFramePr>
        <p:xfrm>
          <a:off x="0" y="1257300"/>
          <a:ext cx="9042009" cy="42524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0151">
                  <a:extLst>
                    <a:ext uri="{9D8B030D-6E8A-4147-A177-3AD203B41FA5}">
                      <a16:colId xmlns:a16="http://schemas.microsoft.com/office/drawing/2014/main" val="3517428635"/>
                    </a:ext>
                  </a:extLst>
                </a:gridCol>
                <a:gridCol w="2372053">
                  <a:extLst>
                    <a:ext uri="{9D8B030D-6E8A-4147-A177-3AD203B41FA5}">
                      <a16:colId xmlns:a16="http://schemas.microsoft.com/office/drawing/2014/main" val="3975993093"/>
                    </a:ext>
                  </a:extLst>
                </a:gridCol>
                <a:gridCol w="4439751">
                  <a:extLst>
                    <a:ext uri="{9D8B030D-6E8A-4147-A177-3AD203B41FA5}">
                      <a16:colId xmlns:a16="http://schemas.microsoft.com/office/drawing/2014/main" val="2204299519"/>
                    </a:ext>
                  </a:extLst>
                </a:gridCol>
                <a:gridCol w="974923">
                  <a:extLst>
                    <a:ext uri="{9D8B030D-6E8A-4147-A177-3AD203B41FA5}">
                      <a16:colId xmlns:a16="http://schemas.microsoft.com/office/drawing/2014/main" val="3520790495"/>
                    </a:ext>
                  </a:extLst>
                </a:gridCol>
                <a:gridCol w="935131">
                  <a:extLst>
                    <a:ext uri="{9D8B030D-6E8A-4147-A177-3AD203B41FA5}">
                      <a16:colId xmlns:a16="http://schemas.microsoft.com/office/drawing/2014/main" val="2049687046"/>
                    </a:ext>
                  </a:extLst>
                </a:gridCol>
              </a:tblGrid>
              <a:tr h="185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Etkinlik adı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Name of </a:t>
                      </a:r>
                      <a:r>
                        <a:rPr lang="tr-TR" sz="6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tr-TR" sz="6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600" i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activity</a:t>
                      </a: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Hedef grup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Target Group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Etkinlik yeri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Place of activity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Planlanan tarih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957309"/>
                  </a:ext>
                </a:extLst>
              </a:tr>
              <a:tr h="510725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Torba Hayvan Barınağı</a:t>
                      </a:r>
                      <a:endParaRPr lang="tr-T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SzPct val="65000"/>
                        <a:buNone/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 pitchFamily="34" charset="0"/>
                        </a:rPr>
                        <a:t>Otelimizde kullanılmayan tekstilleri hayvan barınağına bağışladık.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Tüm hotel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Kasım 2023</a:t>
                      </a:r>
                      <a:endParaRPr lang="tr-TR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90300"/>
                  </a:ext>
                </a:extLst>
              </a:tr>
              <a:tr h="53268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TEMA  Vakfına Bağış</a:t>
                      </a:r>
                      <a:endParaRPr lang="tr-T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Otelimiz adına Dünya Kadın Günlerinde fidan bağışı yapılmıştır.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Tüm Hotel 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Mart 2023</a:t>
                      </a:r>
                      <a:endParaRPr lang="tr-TR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528821"/>
                  </a:ext>
                </a:extLst>
              </a:tr>
              <a:tr h="7020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Tehlikeli Madde Güvenlik Eğitimi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SzPct val="65000"/>
                        <a:buNone/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         Tehlikeli Madde Güvenlik danışmanımız tarafından her ay tüm otel personeline eğitim verilmiştir. </a:t>
                      </a:r>
                      <a:endParaRPr lang="tr-TR" sz="1400" b="1" u="sng" dirty="0">
                        <a:solidFill>
                          <a:schemeClr val="tx1"/>
                        </a:solidFill>
                        <a:latin typeface="+mj-lt"/>
                        <a:cs typeface="Arial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Tüm Hotel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Mayıs-Ekim 2023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342334"/>
                  </a:ext>
                </a:extLst>
              </a:tr>
              <a:tr h="79558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Deniz Dibi Temizliği 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a typeface="Calibri"/>
                          <a:cs typeface="Arial" pitchFamily="34" charset="0"/>
                        </a:rPr>
                        <a:t>Otelimizde dalış  ekibiyle beraber deniz dibi temizliği yapılmıştır.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Mayıs 2023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04295"/>
                  </a:ext>
                </a:extLst>
              </a:tr>
              <a:tr h="3350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Geridönüşüm</a:t>
                      </a: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Günü Aktivitesi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SzPct val="65000"/>
                        <a:buNone/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Dünya geri dönüşüm gününde otelimizdeki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kids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club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ta çocuklarla </a:t>
                      </a:r>
                      <a:r>
                        <a:rPr lang="tr-TR" sz="1400" dirty="0" err="1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berbaer</a:t>
                      </a:r>
                      <a:r>
                        <a:rPr lang="tr-TR" sz="1400" dirty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atık ayrıştırma bilinçlendirme etkinliği düzenlenmiştir.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Tüm Hotel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Mayıs 2023</a:t>
                      </a: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922343"/>
                  </a:ext>
                </a:extLst>
              </a:tr>
              <a:tr h="33942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tr-TR" sz="5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tr-TR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100" dirty="0">
                        <a:solidFill>
                          <a:schemeClr val="tx1"/>
                        </a:solidFill>
                        <a:ea typeface="Calibri"/>
                        <a:cs typeface="Arial" pitchFamily="34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tr-TR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148" marR="19148" marT="19148" marB="191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563417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446AA752-F2FD-56DC-4267-F77FD27B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01" y="251373"/>
            <a:ext cx="8083997" cy="10059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 Başlık"/>
          <p:cNvSpPr>
            <a:spLocks noGrp="1"/>
          </p:cNvSpPr>
          <p:nvPr>
            <p:ph type="subTitle" idx="4294967295"/>
          </p:nvPr>
        </p:nvSpPr>
        <p:spPr>
          <a:xfrm>
            <a:off x="457200" y="446649"/>
            <a:ext cx="8229600" cy="2971800"/>
          </a:xfrm>
        </p:spPr>
        <p:txBody>
          <a:bodyPr/>
          <a:lstStyle/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1</a:t>
            </a:r>
            <a:endParaRPr lang="tr-TR" sz="2400" dirty="0">
              <a:cs typeface="Arial" charset="0"/>
            </a:endParaRPr>
          </a:p>
          <a:p>
            <a:pPr marL="342900" indent="-342900">
              <a:buSzPct val="65000"/>
              <a:buNone/>
            </a:pPr>
            <a:r>
              <a:rPr lang="tr-TR" sz="2000" dirty="0">
                <a:cs typeface="Arial" pitchFamily="34" charset="0"/>
              </a:rPr>
              <a:t>KÜRESEL DÜŞÜN YEREL HAREKET ET SLOGANI İLE;</a:t>
            </a:r>
          </a:p>
          <a:p>
            <a:pPr marL="342900" indent="-342900">
              <a:buSzPct val="65000"/>
              <a:buNone/>
            </a:pPr>
            <a:r>
              <a:rPr lang="tr-TR" sz="2000" dirty="0">
                <a:cs typeface="Arial" pitchFamily="34" charset="0"/>
              </a:rPr>
              <a:t>	Çevre</a:t>
            </a:r>
            <a:r>
              <a:rPr lang="tr-TR" sz="2000" dirty="0">
                <a:ea typeface="Calibri"/>
                <a:cs typeface="Arial" pitchFamily="34" charset="0"/>
              </a:rPr>
              <a:t> kirliliği hakkında misafirlerimizin ve çalışanlarımızın farkındalık kazanması için belirli periyotlarda sahil ve otel çevresi temizlikleri düzenledik.</a:t>
            </a:r>
            <a:endParaRPr lang="tr-TR" sz="2000" dirty="0">
              <a:ea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TARİHİ</a:t>
            </a:r>
          </a:p>
          <a:p>
            <a:pPr marL="342900" indent="-342900">
              <a:buClr>
                <a:schemeClr val="tx1"/>
              </a:buClr>
              <a:buSzPct val="65000"/>
              <a:buNone/>
            </a:pPr>
            <a:r>
              <a:rPr lang="tr-TR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MAY-SEP 2023</a:t>
            </a:r>
            <a:endParaRPr lang="tr-TR" sz="1800" b="1" u="sng" dirty="0">
              <a:latin typeface="+mj-lt"/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>
                <a:cs typeface="Arial" charset="0"/>
              </a:rPr>
              <a:t>Departman müdürleri, personellerimiz ve misafirlerimiz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 3" pitchFamily="18" charset="2"/>
              <a:buNone/>
            </a:pPr>
            <a:endParaRPr lang="tr-TR" sz="2000" dirty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 algn="ctr" eaLnBrk="1" hangingPunct="1">
              <a:buFont typeface="Wingdings 3" pitchFamily="18" charset="2"/>
              <a:buNone/>
            </a:pPr>
            <a:endParaRPr lang="tr-TR" sz="2000" dirty="0">
              <a:cs typeface="Arial" charset="0"/>
            </a:endParaRPr>
          </a:p>
        </p:txBody>
      </p:sp>
      <p:pic>
        <p:nvPicPr>
          <p:cNvPr id="4" name="Resim 3" descr="dış mekan, giyim, gökyüzü, yer içeren bir resim&#10;&#10;Açıklama otomatik olarak oluşturuldu">
            <a:extLst>
              <a:ext uri="{FF2B5EF4-FFF2-40B4-BE49-F238E27FC236}">
                <a16:creationId xmlns:a16="http://schemas.microsoft.com/office/drawing/2014/main" id="{8C79AD35-14CA-01D8-F46A-CDE804836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14800"/>
            <a:ext cx="2819400" cy="2114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 Başlık"/>
          <p:cNvSpPr>
            <a:spLocks noGrp="1"/>
          </p:cNvSpPr>
          <p:nvPr>
            <p:ph type="subTitle" idx="4294967295"/>
          </p:nvPr>
        </p:nvSpPr>
        <p:spPr>
          <a:xfrm>
            <a:off x="457200" y="446649"/>
            <a:ext cx="8229600" cy="2971800"/>
          </a:xfrm>
        </p:spPr>
        <p:txBody>
          <a:bodyPr/>
          <a:lstStyle/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2</a:t>
            </a:r>
            <a:endParaRPr lang="tr-TR" sz="2400" dirty="0">
              <a:cs typeface="Arial" charset="0"/>
            </a:endParaRPr>
          </a:p>
          <a:p>
            <a:pPr marL="342900" indent="-342900">
              <a:buSzPct val="65000"/>
              <a:buNone/>
            </a:pPr>
            <a:r>
              <a:rPr lang="tr-TR" sz="2000" dirty="0">
                <a:ea typeface="Calibri" pitchFamily="34" charset="0"/>
                <a:cs typeface="Arial" pitchFamily="34" charset="0"/>
              </a:rPr>
              <a:t>Otelimizdeki dalış okuluyla birlikte Deniz Dibi Temizliği Yapılmıştır.</a:t>
            </a:r>
            <a:endParaRPr lang="tr-TR" sz="2000" dirty="0">
              <a:ea typeface="Calibri" pitchFamily="34" charset="0"/>
              <a:cs typeface="Calibri" pitchFamily="34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TARİHİ</a:t>
            </a:r>
          </a:p>
          <a:p>
            <a:pPr marL="342900" indent="-342900">
              <a:buClr>
                <a:schemeClr val="tx1"/>
              </a:buClr>
              <a:buSzPct val="65000"/>
              <a:buNone/>
            </a:pPr>
            <a:r>
              <a:rPr lang="tr-TR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MAY 2023</a:t>
            </a:r>
            <a:endParaRPr lang="tr-TR" sz="1800" b="1" u="sng" dirty="0">
              <a:latin typeface="+mj-lt"/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>
                <a:cs typeface="Arial" charset="0"/>
              </a:rPr>
              <a:t>Departman müdürleri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 algn="ctr" eaLnBrk="1" hangingPunct="1">
              <a:buFont typeface="Wingdings 3" pitchFamily="18" charset="2"/>
              <a:buNone/>
            </a:pPr>
            <a:endParaRPr lang="tr-TR" sz="2000" dirty="0">
              <a:cs typeface="Arial" charset="0"/>
            </a:endParaRPr>
          </a:p>
        </p:txBody>
      </p:sp>
      <p:pic>
        <p:nvPicPr>
          <p:cNvPr id="3" name="Resim 2" descr="dış mekan, gökyüzü, insanlar, giyim içeren bir resim&#10;&#10;Açıklama otomatik olarak oluşturuldu">
            <a:extLst>
              <a:ext uri="{FF2B5EF4-FFF2-40B4-BE49-F238E27FC236}">
                <a16:creationId xmlns:a16="http://schemas.microsoft.com/office/drawing/2014/main" id="{41F42E53-D061-54BC-3331-51947166C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18233"/>
            <a:ext cx="4114800" cy="27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 Başlık"/>
          <p:cNvSpPr>
            <a:spLocks noGrp="1"/>
          </p:cNvSpPr>
          <p:nvPr>
            <p:ph type="subTitle" idx="4294967295"/>
          </p:nvPr>
        </p:nvSpPr>
        <p:spPr>
          <a:xfrm>
            <a:off x="457200" y="446649"/>
            <a:ext cx="8229600" cy="2971800"/>
          </a:xfrm>
        </p:spPr>
        <p:txBody>
          <a:bodyPr/>
          <a:lstStyle/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3</a:t>
            </a:r>
            <a:endParaRPr lang="tr-TR" sz="2400" dirty="0">
              <a:cs typeface="Arial" charset="0"/>
            </a:endParaRPr>
          </a:p>
          <a:p>
            <a:pPr marL="342900" indent="-342900">
              <a:buSzPct val="65000"/>
              <a:buNone/>
            </a:pPr>
            <a:r>
              <a:rPr lang="tr-TR" sz="2000" dirty="0">
                <a:ea typeface="Calibri" pitchFamily="34" charset="0"/>
                <a:cs typeface="Calibri" pitchFamily="34" charset="0"/>
              </a:rPr>
              <a:t>17 Mayıs </a:t>
            </a:r>
            <a:r>
              <a:rPr lang="tr-TR" sz="2000" dirty="0" err="1">
                <a:ea typeface="Calibri" pitchFamily="34" charset="0"/>
                <a:cs typeface="Calibri" pitchFamily="34" charset="0"/>
              </a:rPr>
              <a:t>Geridönüşüm</a:t>
            </a:r>
            <a:r>
              <a:rPr lang="tr-TR" sz="2000" dirty="0">
                <a:ea typeface="Calibri" pitchFamily="34" charset="0"/>
                <a:cs typeface="Calibri" pitchFamily="34" charset="0"/>
              </a:rPr>
              <a:t> gününde otelimizdeki Kids Club ta çocuklarla birlikte uygulamalı atık ayrıştırma </a:t>
            </a:r>
            <a:r>
              <a:rPr lang="tr-TR" sz="2000" dirty="0" err="1">
                <a:ea typeface="Calibri" pitchFamily="34" charset="0"/>
                <a:cs typeface="Calibri" pitchFamily="34" charset="0"/>
              </a:rPr>
              <a:t>etkinliğ</a:t>
            </a:r>
            <a:r>
              <a:rPr lang="tr-TR" sz="2000" dirty="0">
                <a:ea typeface="Calibri" pitchFamily="34" charset="0"/>
                <a:cs typeface="Calibri" pitchFamily="34" charset="0"/>
              </a:rPr>
              <a:t> düzenledik.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TARİHİ</a:t>
            </a:r>
          </a:p>
          <a:p>
            <a:pPr marL="342900" indent="-342900">
              <a:buClr>
                <a:schemeClr val="tx1"/>
              </a:buClr>
              <a:buSzPct val="65000"/>
              <a:buNone/>
            </a:pPr>
            <a:r>
              <a:rPr lang="tr-TR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MAY 2023</a:t>
            </a:r>
            <a:endParaRPr lang="tr-TR" sz="1800" b="1" u="sng" dirty="0">
              <a:latin typeface="+mj-lt"/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>
                <a:cs typeface="Arial" charset="0"/>
              </a:rPr>
              <a:t>Departman müdürleri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 algn="ctr" eaLnBrk="1" hangingPunct="1">
              <a:buFont typeface="Wingdings 3" pitchFamily="18" charset="2"/>
              <a:buNone/>
            </a:pPr>
            <a:endParaRPr lang="tr-TR" sz="2000" dirty="0">
              <a:cs typeface="Arial" charset="0"/>
            </a:endParaRPr>
          </a:p>
        </p:txBody>
      </p:sp>
      <p:pic>
        <p:nvPicPr>
          <p:cNvPr id="6" name="Resim 5" descr="oyun alanı, çocuk bahçesi, giyim, mobilya, kişi, şahıs içeren bir resim&#10;&#10;Açıklama otomatik olarak oluşturuldu">
            <a:extLst>
              <a:ext uri="{FF2B5EF4-FFF2-40B4-BE49-F238E27FC236}">
                <a16:creationId xmlns:a16="http://schemas.microsoft.com/office/drawing/2014/main" id="{CA3E6FEA-F1BB-2C6B-3E8F-9C489A1DF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6251"/>
            <a:ext cx="2474540" cy="3299387"/>
          </a:xfrm>
          <a:prstGeom prst="rect">
            <a:avLst/>
          </a:prstGeom>
        </p:spPr>
      </p:pic>
      <p:pic>
        <p:nvPicPr>
          <p:cNvPr id="8" name="Resim 7" descr="giyim, yeni yürüyen çocuk, insan yüzü, kişi, şahıs içeren bir resim&#10;&#10;Açıklama otomatik olarak oluşturuldu">
            <a:extLst>
              <a:ext uri="{FF2B5EF4-FFF2-40B4-BE49-F238E27FC236}">
                <a16:creationId xmlns:a16="http://schemas.microsoft.com/office/drawing/2014/main" id="{F0C51D33-4730-23B8-2FCB-DD205C421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140539"/>
            <a:ext cx="2474540" cy="329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3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 Başlık"/>
          <p:cNvSpPr>
            <a:spLocks noGrp="1"/>
          </p:cNvSpPr>
          <p:nvPr>
            <p:ph type="subTitle" idx="4294967295"/>
          </p:nvPr>
        </p:nvSpPr>
        <p:spPr>
          <a:xfrm>
            <a:off x="457200" y="446649"/>
            <a:ext cx="8229600" cy="2971800"/>
          </a:xfrm>
        </p:spPr>
        <p:txBody>
          <a:bodyPr/>
          <a:lstStyle/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4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u="sng" dirty="0">
                <a:cs typeface="Arial" charset="0"/>
              </a:rPr>
              <a:t>Bodrum da 2 köy okuluna tablet çantası bağışında bulunduk</a:t>
            </a:r>
            <a:r>
              <a:rPr lang="tr-TR" sz="2400" b="1" u="sng" dirty="0">
                <a:cs typeface="Arial" charset="0"/>
              </a:rPr>
              <a:t>.</a:t>
            </a:r>
            <a:endParaRPr lang="tr-TR" sz="2400" dirty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TARİHİ</a:t>
            </a:r>
          </a:p>
          <a:p>
            <a:pPr marL="342900" indent="-342900">
              <a:buClr>
                <a:schemeClr val="tx1"/>
              </a:buClr>
              <a:buSzPct val="65000"/>
              <a:buNone/>
            </a:pPr>
            <a:r>
              <a:rPr lang="tr-TR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KASIM 2023</a:t>
            </a:r>
            <a:endParaRPr lang="tr-TR" sz="1800" b="1" u="sng" dirty="0">
              <a:latin typeface="+mj-lt"/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>
                <a:cs typeface="Arial" charset="0"/>
              </a:rPr>
              <a:t>Departman müdürleri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 algn="ctr" eaLnBrk="1" hangingPunct="1">
              <a:buFont typeface="Wingdings 3" pitchFamily="18" charset="2"/>
              <a:buNone/>
            </a:pPr>
            <a:endParaRPr lang="tr-TR" sz="2000" dirty="0">
              <a:cs typeface="Arial" charset="0"/>
            </a:endParaRPr>
          </a:p>
        </p:txBody>
      </p:sp>
      <p:pic>
        <p:nvPicPr>
          <p:cNvPr id="3" name="Resim 2" descr="iç mekan, mobilya, eğitim, sınıf içeren bir resim&#10;&#10;Açıklama otomatik olarak oluşturuldu">
            <a:extLst>
              <a:ext uri="{FF2B5EF4-FFF2-40B4-BE49-F238E27FC236}">
                <a16:creationId xmlns:a16="http://schemas.microsoft.com/office/drawing/2014/main" id="{6D1C4ABD-76A4-40DA-91B8-7B0349187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725301"/>
            <a:ext cx="3581400" cy="2686050"/>
          </a:xfrm>
          <a:prstGeom prst="rect">
            <a:avLst/>
          </a:prstGeom>
        </p:spPr>
      </p:pic>
      <p:pic>
        <p:nvPicPr>
          <p:cNvPr id="5" name="Resim 4" descr="insan yüzü, giyim, kişi, şahıs, oğlan içeren bir resim&#10;&#10;Açıklama otomatik olarak oluşturuldu">
            <a:extLst>
              <a:ext uri="{FF2B5EF4-FFF2-40B4-BE49-F238E27FC236}">
                <a16:creationId xmlns:a16="http://schemas.microsoft.com/office/drawing/2014/main" id="{02E1DE35-1D8E-26B0-65C8-8E36A5CA9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25301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3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Alt Başlık"/>
          <p:cNvSpPr>
            <a:spLocks noGrp="1"/>
          </p:cNvSpPr>
          <p:nvPr>
            <p:ph type="subTitle" idx="4294967295"/>
          </p:nvPr>
        </p:nvSpPr>
        <p:spPr>
          <a:xfrm>
            <a:off x="457200" y="446649"/>
            <a:ext cx="8229600" cy="2971800"/>
          </a:xfrm>
        </p:spPr>
        <p:txBody>
          <a:bodyPr/>
          <a:lstStyle/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5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u="sng" dirty="0">
                <a:cs typeface="Arial" charset="0"/>
              </a:rPr>
              <a:t>Bodrum Torba Hayvan Barınağına küçük dostlarımız için otelimizdeki kullanılmayan </a:t>
            </a:r>
            <a:r>
              <a:rPr lang="tr-TR" sz="2400" u="sng" dirty="0" err="1">
                <a:cs typeface="Arial" charset="0"/>
              </a:rPr>
              <a:t>teksttilleri</a:t>
            </a:r>
            <a:r>
              <a:rPr lang="tr-TR" sz="2400" u="sng" dirty="0">
                <a:cs typeface="Arial" charset="0"/>
              </a:rPr>
              <a:t> bağışladık.</a:t>
            </a:r>
            <a:endParaRPr lang="tr-TR" sz="2400" dirty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r>
              <a:rPr lang="tr-TR" sz="2400" b="1" u="sng" dirty="0">
                <a:cs typeface="Arial" charset="0"/>
              </a:rPr>
              <a:t>ETKİNLİK TARİHİ</a:t>
            </a:r>
          </a:p>
          <a:p>
            <a:pPr marL="342900" indent="-342900">
              <a:buClr>
                <a:schemeClr val="tx1"/>
              </a:buClr>
              <a:buSzPct val="65000"/>
              <a:buNone/>
            </a:pPr>
            <a:r>
              <a:rPr lang="tr-TR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KASIM 2023</a:t>
            </a:r>
            <a:endParaRPr lang="tr-TR" sz="1800" b="1" u="sng" dirty="0">
              <a:latin typeface="+mj-lt"/>
              <a:cs typeface="Arial" charset="0"/>
            </a:endParaRP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400" b="1" u="sng" dirty="0">
                <a:solidFill>
                  <a:srgbClr val="000000"/>
                </a:solidFill>
                <a:ea typeface="Calibri" pitchFamily="34" charset="0"/>
                <a:cs typeface="Calibri" pitchFamily="34" charset="0"/>
              </a:rPr>
              <a:t>ETKİNLİĞE AKTİF OLARAK KATILANLAR</a:t>
            </a:r>
          </a:p>
          <a:p>
            <a:pPr marL="342900" indent="-342900">
              <a:buSzPct val="65000"/>
              <a:buFont typeface="Wingdings 3" pitchFamily="18" charset="2"/>
              <a:buNone/>
            </a:pPr>
            <a:r>
              <a:rPr lang="tr-TR" sz="2000" dirty="0">
                <a:cs typeface="Arial" charset="0"/>
              </a:rPr>
              <a:t>Departman müdürleri</a:t>
            </a: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>
              <a:buClr>
                <a:schemeClr val="tx1"/>
              </a:buClr>
              <a:buSzPct val="65000"/>
              <a:buFont typeface="Wingdings 3" pitchFamily="18" charset="2"/>
              <a:buNone/>
            </a:pPr>
            <a:endParaRPr lang="tr-TR" sz="2000" b="1" u="sng" dirty="0">
              <a:cs typeface="Arial" charset="0"/>
            </a:endParaRPr>
          </a:p>
          <a:p>
            <a:pPr marL="342900" indent="-342900" algn="ctr" eaLnBrk="1" hangingPunct="1">
              <a:buFont typeface="Wingdings 3" pitchFamily="18" charset="2"/>
              <a:buNone/>
            </a:pPr>
            <a:endParaRPr lang="tr-TR" sz="2000" dirty="0">
              <a:cs typeface="Arial" charset="0"/>
            </a:endParaRPr>
          </a:p>
        </p:txBody>
      </p:sp>
      <p:pic>
        <p:nvPicPr>
          <p:cNvPr id="4" name="Resim 3" descr="duvar, çanta, aksesuar, yardakçı, suç ortağı, iç mekan içeren bir resim&#10;&#10;Açıklama otomatik olarak oluşturuldu">
            <a:extLst>
              <a:ext uri="{FF2B5EF4-FFF2-40B4-BE49-F238E27FC236}">
                <a16:creationId xmlns:a16="http://schemas.microsoft.com/office/drawing/2014/main" id="{33A36718-B1CA-B215-8DC4-D364322A1C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814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0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Kalabalık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2331</TotalTime>
  <Words>704</Words>
  <Application>Microsoft Office PowerPoint</Application>
  <PresentationFormat>Ekran Gösterisi (4:3)</PresentationFormat>
  <Paragraphs>173</Paragraphs>
  <Slides>10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Wingdings 2</vt:lpstr>
      <vt:lpstr>Wingdings 3</vt:lpstr>
      <vt:lpstr>Kalabalık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oby</dc:creator>
  <cp:lastModifiedBy>Ceren Merve MENDİ</cp:lastModifiedBy>
  <cp:revision>277</cp:revision>
  <cp:lastPrinted>1601-01-01T00:00:00Z</cp:lastPrinted>
  <dcterms:created xsi:type="dcterms:W3CDTF">1601-01-01T00:00:00Z</dcterms:created>
  <dcterms:modified xsi:type="dcterms:W3CDTF">2023-11-12T07:45:02Z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