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5"/>
  </p:notesMasterIdLst>
  <p:handoutMasterIdLst>
    <p:handoutMasterId r:id="rId6"/>
  </p:handoutMasterIdLst>
  <p:sldIdLst>
    <p:sldId id="256" r:id="rId2"/>
    <p:sldId id="410" r:id="rId3"/>
    <p:sldId id="411" r:id="rId4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451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00" autoAdjust="0"/>
    <p:restoredTop sz="95392" autoAdjust="0"/>
  </p:normalViewPr>
  <p:slideViewPr>
    <p:cSldViewPr>
      <p:cViewPr>
        <p:scale>
          <a:sx n="79" d="100"/>
          <a:sy n="79" d="100"/>
        </p:scale>
        <p:origin x="-2592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3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12.12.2023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180349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12.12.2023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2729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584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F5B573-242C-46DB-8571-150CC54EBA6C}" type="slidenum">
              <a:rPr lang="tr-TR" smtClean="0"/>
              <a:pPr/>
              <a:t>1</a:t>
            </a:fld>
            <a:endParaRPr lang="tr-TR" smtClean="0"/>
          </a:p>
        </p:txBody>
      </p:sp>
    </p:spTree>
    <p:extLst>
      <p:ext uri="{BB962C8B-B14F-4D97-AF65-F5344CB8AC3E}">
        <p14:creationId xmlns="" xmlns:p14="http://schemas.microsoft.com/office/powerpoint/2010/main" val="207005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grpSp>
          <p:nvGrpSpPr>
            <p:cNvPr id="8" name="19 Serbest Form"/>
            <p:cNvGrpSpPr>
              <a:grpSpLocks/>
            </p:cNvGrpSpPr>
            <p:nvPr/>
          </p:nvGrpSpPr>
          <p:grpSpPr bwMode="auto">
            <a:xfrm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11" name="19 Serbest Form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590" y="5000960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pic>
          <p:nvPicPr>
            <p:cNvPr id="10" name="20 Düz Bağlayıcı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783" y="4868544"/>
              <a:ext cx="9162879" cy="868509"/>
            </a:xfrm>
            <a:prstGeom prst="rect">
              <a:avLst/>
            </a:prstGeom>
            <a:noFill/>
          </p:spPr>
        </p:pic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3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CFEFE1-9497-40D6-B64E-127F5C5F5052}" type="datetimeFigureOut">
              <a:rPr lang="en-US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14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EB9AD7-D432-4B19-B9C0-B3F108136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CAB7-DD96-4C46-8A5C-CB05DF013225}" type="datetimeFigureOut">
              <a:rPr lang="en-US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74EC-4864-4C22-B468-FFF81EFA8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94DC-6467-4219-8D86-3E15D82F85E6}" type="datetimeFigureOut">
              <a:rPr lang="en-US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FBAA-A2A0-4D96-AA43-22AEEE418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F3A6DD-D8DB-46AD-9D17-2E6703E46540}" type="datetimeFigureOut">
              <a:rPr lang="en-US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15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pic>
        <p:nvPicPr>
          <p:cNvPr id="6" name="Resim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2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18B2C-E7BB-4F7E-ABD3-6DA98AB72B75}" type="datetimeFigureOut">
              <a:rPr lang="en-US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23A7D-B0FD-4E8C-9C88-9DFB8E2B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094C4-A297-49D7-96F0-33CEAB06CFF1}" type="datetimeFigureOut">
              <a:rPr lang="en-US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F1A69-DFD2-49C0-ABB3-B8B749E5A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CCF50-17B2-44C7-90DE-D9278420B168}" type="datetimeFigureOut">
              <a:rPr lang="en-US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EFF64-E401-4C2D-B0F8-8FB7EB1D3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DFC48-5CB6-4B63-BCB4-775D0153B25F}" type="datetimeFigureOut">
              <a:rPr lang="en-US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F9290F-EE52-472D-A8CF-065512166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12FB-9D78-4C4F-98D9-859B2D2047B2}" type="datetimeFigureOut">
              <a:rPr lang="en-US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E8E5-0BFF-4152-9F88-90974256D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4582F-155F-4A2A-8631-58A2B563B4C6}" type="datetimeFigureOut">
              <a:rPr lang="en-US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DF720-9785-42AD-8BAF-63B55038A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grpSp>
        <p:nvGrpSpPr>
          <p:cNvPr id="7" name="16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8" name="16 Dik Üçgen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0" name="18 Düz Bağlayıcı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11" name="19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20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187142-E5F4-4F39-9BDF-DFE8E9AD46B6}" type="datetimeFigureOut">
              <a:rPr lang="en-US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14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9458CA-6EAF-4C8D-9BF6-4CE6F47B3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grpSp>
        <p:nvGrpSpPr>
          <p:cNvPr id="14" name="13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1028" name="13 Dik Üçgen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5" name="14 Düz Bağlayıcı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BF6FE3-3E44-4B55-92E6-C9654512C626}" type="datetimeFigureOut">
              <a:rPr lang="en-US"/>
              <a:pPr>
                <a:defRPr/>
              </a:pPr>
              <a:t>12/12/2023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6E338-2473-4A60-9C96-6537E7AB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44" r:id="rId7"/>
    <p:sldLayoutId id="2147484053" r:id="rId8"/>
    <p:sldLayoutId id="2147484054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9 Resim" descr="mavibayrakyazılı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533400"/>
            <a:ext cx="13398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2514600"/>
            <a:ext cx="699230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002060"/>
                </a:solidFill>
                <a:latin typeface="+mn-lt"/>
              </a:rPr>
              <a:t>2024 </a:t>
            </a:r>
            <a:r>
              <a:rPr lang="tr-TR" sz="3600" b="1" dirty="0" smtClean="0">
                <a:solidFill>
                  <a:srgbClr val="002060"/>
                </a:solidFill>
                <a:latin typeface="+mn-lt"/>
              </a:rPr>
              <a:t>YILI</a:t>
            </a:r>
          </a:p>
          <a:p>
            <a:pPr algn="ctr"/>
            <a:r>
              <a:rPr lang="tr-TR" sz="3600" b="1" dirty="0" smtClean="0">
                <a:solidFill>
                  <a:srgbClr val="0070C0"/>
                </a:solidFill>
                <a:latin typeface="+mn-lt"/>
              </a:rPr>
              <a:t>MAVİ BAYRAK</a:t>
            </a:r>
          </a:p>
          <a:p>
            <a:pPr algn="ctr"/>
            <a:r>
              <a:rPr lang="tr-TR" sz="3600" b="1" dirty="0" smtClean="0">
                <a:solidFill>
                  <a:srgbClr val="002060"/>
                </a:solidFill>
                <a:latin typeface="+mn-lt"/>
              </a:rPr>
              <a:t>ÇEVRE EĞİTİM VE BİLİNÇLENDİRME </a:t>
            </a:r>
          </a:p>
          <a:p>
            <a:pPr algn="ctr"/>
            <a:r>
              <a:rPr lang="tr-TR" sz="3600" b="1" dirty="0" smtClean="0">
                <a:solidFill>
                  <a:srgbClr val="002060"/>
                </a:solidFill>
                <a:latin typeface="+mn-lt"/>
              </a:rPr>
              <a:t>ETKİNLİKLERİ DOSYASI</a:t>
            </a:r>
            <a:endParaRPr lang="tr-TR" sz="32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026" name="Picture 2" descr="C:\Users\iclal.yeter\Desktop\BBB_Çalışma Yüzeyi 1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57166"/>
            <a:ext cx="1214445" cy="13744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520321" y="190500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357158" y="1142984"/>
          <a:ext cx="8358246" cy="5184488"/>
        </p:xfrm>
        <a:graphic>
          <a:graphicData uri="http://schemas.openxmlformats.org/drawingml/2006/table">
            <a:tbl>
              <a:tblPr/>
              <a:tblGrid>
                <a:gridCol w="588016"/>
                <a:gridCol w="864025"/>
                <a:gridCol w="864025"/>
                <a:gridCol w="852026"/>
                <a:gridCol w="855025"/>
                <a:gridCol w="396012"/>
                <a:gridCol w="300008"/>
                <a:gridCol w="1224036"/>
                <a:gridCol w="852026"/>
                <a:gridCol w="819025"/>
                <a:gridCol w="744022"/>
              </a:tblGrid>
              <a:tr h="458179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1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Aktivite adı ve kategorisi</a:t>
                      </a:r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tr-TR" sz="11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Hedef grup ve yeri</a:t>
                      </a:r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tr-TR" sz="11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Aktivitenin amacı ve içeriği </a:t>
                      </a:r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tr-TR" sz="11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Planlanan tarih</a:t>
                      </a:r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tr-TR" sz="11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tr-TR" sz="11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Name and category of the activity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Target Group and place</a:t>
                      </a:r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tr-TR" sz="11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Aim and content of the activity</a:t>
                      </a: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US" sz="11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Date of the activity</a:t>
                      </a:r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tr-TR" sz="1100" b="1" i="0" u="none" strike="noStrike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A2BF"/>
                    </a:solidFill>
                  </a:tcPr>
                </a:tc>
              </a:tr>
              <a:tr h="151551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Sergi ve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Pano </a:t>
                      </a:r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Çalışmalarıyla Plaj Halkına Atık ve Geri Dönüşüm Konularında Bilinçlendirme ve Anket 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Çocuklar ve Yetişkinler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Ambalaj atıklarının kaynağında ayrı toplanması, geri dönüşüm ve atıkların doğada yok olma süreleri</a:t>
                      </a:r>
                    </a:p>
                  </a:txBody>
                  <a:tcPr marL="6569" marR="6569" marT="65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10.07.2024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Awareness raising and survey activities to people being on the beach about waste and recycling issues  with Exhibition and billboard actions  </a:t>
                      </a:r>
                    </a:p>
                  </a:txBody>
                  <a:tcPr marL="6569" marR="6569" marT="65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Children and adults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Seperately collection on the source of packaging waste, recycling and duration of dissappear of wastes in nature</a:t>
                      </a:r>
                    </a:p>
                  </a:txBody>
                  <a:tcPr marL="6569" marR="6569" marT="65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10.07.2024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793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Plajda 2 dk' lık Çöp Toplama Yarışması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Çocuklar ve Yetişkinler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Farkındalık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11.07</a:t>
                      </a:r>
                      <a:r>
                        <a:rPr lang="tr-TR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Waste collection contest for 2 min. On the beach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Children and adults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Awareness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11.07.2024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616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Plajda 2 dk' lık İzmarit Toplama Yarışması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Yetişkinler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Farkındalık</a:t>
                      </a:r>
                    </a:p>
                  </a:txBody>
                  <a:tcPr marL="6569" marR="6569" marT="65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12.07.2024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Cigarettes end collection contest for 2 min. on the beach</a:t>
                      </a:r>
                    </a:p>
                  </a:txBody>
                  <a:tcPr marL="6569" marR="6569" marT="65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Adults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Awareness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12.07.2024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793003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Engel Parkurunda Çöp Toplama Yarışması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Çocuklar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Çöp ve atığın ayrımının yapılması ve atıkların doğru kutulara atılması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13.07.2024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Waste collection contest on the obstacle course 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Children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Segregation of garbage and waste, throw the wastes to the right boxes. 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13.07.2024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466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Hafıza Kartı Oyunu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Çocuklar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Mavi Bayrak Sembollerini Tanıma</a:t>
                      </a:r>
                    </a:p>
                  </a:txBody>
                  <a:tcPr marL="6569" marR="6569" marT="65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14.07.2024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Memory Card Play</a:t>
                      </a:r>
                    </a:p>
                  </a:txBody>
                  <a:tcPr marL="6569" marR="6569" marT="65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Children</a:t>
                      </a: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Recognition of blue flag symbols</a:t>
                      </a:r>
                    </a:p>
                  </a:txBody>
                  <a:tcPr marL="6569" marR="6569" marT="656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14.07.2024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569" marR="6569" marT="65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785786" y="2000240"/>
            <a:ext cx="76438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200" b="1" dirty="0"/>
              <a:t>ETKİNLİKLERİN HİTAP ETTİĞİ BÖLGE:</a:t>
            </a:r>
            <a:r>
              <a:rPr lang="tr-TR" sz="1200" dirty="0"/>
              <a:t>  </a:t>
            </a:r>
            <a:r>
              <a:rPr lang="tr-TR" sz="1200" b="1" dirty="0" smtClean="0">
                <a:solidFill>
                  <a:srgbClr val="FF0000"/>
                </a:solidFill>
              </a:rPr>
              <a:t>Balıkesir İl Geneli</a:t>
            </a:r>
            <a:endParaRPr lang="tr-TR" sz="1200" b="1" dirty="0">
              <a:solidFill>
                <a:srgbClr val="FF0000"/>
              </a:solidFill>
            </a:endParaRPr>
          </a:p>
          <a:p>
            <a:r>
              <a:rPr lang="tr-TR" sz="1200" dirty="0"/>
              <a:t>( REGION OF ACTIVITES )</a:t>
            </a:r>
            <a:r>
              <a:rPr lang="tr-TR" sz="1200" i="1" dirty="0"/>
              <a:t> </a:t>
            </a:r>
            <a:r>
              <a:rPr lang="tr-TR" sz="1200" dirty="0"/>
              <a:t> </a:t>
            </a:r>
          </a:p>
          <a:p>
            <a:r>
              <a:rPr lang="tr-TR" sz="1200" b="1" dirty="0"/>
              <a:t> </a:t>
            </a:r>
            <a:endParaRPr lang="tr-TR" sz="1200" dirty="0"/>
          </a:p>
          <a:p>
            <a:r>
              <a:rPr lang="tr-TR" sz="1200" b="1" dirty="0"/>
              <a:t>ETKİNLİKLERİ ORGANİZE EDEN BELEDİYE-DERNEK VEYA İŞLETME</a:t>
            </a:r>
            <a:r>
              <a:rPr lang="tr-TR" sz="1200" dirty="0"/>
              <a:t> </a:t>
            </a:r>
            <a:r>
              <a:rPr lang="tr-TR" sz="1200" b="1" dirty="0"/>
              <a:t>: </a:t>
            </a:r>
            <a:r>
              <a:rPr lang="tr-TR" sz="1200" b="1" dirty="0" smtClean="0">
                <a:solidFill>
                  <a:srgbClr val="FF0000"/>
                </a:solidFill>
              </a:rPr>
              <a:t>Balıkesir Büyükşehir Belediyesi </a:t>
            </a:r>
            <a:endParaRPr lang="tr-TR" sz="1200" b="1" dirty="0">
              <a:solidFill>
                <a:srgbClr val="FF0000"/>
              </a:solidFill>
            </a:endParaRPr>
          </a:p>
          <a:p>
            <a:r>
              <a:rPr lang="tr-TR" sz="1200" dirty="0"/>
              <a:t>( ACTIVITIES ORGANIZED BY </a:t>
            </a:r>
            <a:r>
              <a:rPr lang="tr-TR" sz="1200" dirty="0" smtClean="0"/>
              <a:t>)</a:t>
            </a:r>
          </a:p>
          <a:p>
            <a:endParaRPr lang="tr-TR" sz="1200" dirty="0" smtClean="0"/>
          </a:p>
          <a:p>
            <a:r>
              <a:rPr lang="tr-TR" sz="1200" b="1" dirty="0" smtClean="0"/>
              <a:t>İLETİŞİM / CONTACT</a:t>
            </a:r>
            <a:r>
              <a:rPr lang="tr-TR" sz="1200" dirty="0" smtClean="0"/>
              <a:t>:0 266 239 15 10</a:t>
            </a:r>
            <a:endParaRPr lang="tr-T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3134</TotalTime>
  <Words>263</Words>
  <Application>Microsoft Office PowerPoint</Application>
  <PresentationFormat>Ekran Gösterisi (4:3)</PresentationFormat>
  <Paragraphs>80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Kalabalık</vt:lpstr>
      <vt:lpstr>Slayt 1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iclal.yeter</cp:lastModifiedBy>
  <cp:revision>328</cp:revision>
  <cp:lastPrinted>1601-01-01T00:00:00Z</cp:lastPrinted>
  <dcterms:created xsi:type="dcterms:W3CDTF">1601-01-01T00:00:00Z</dcterms:created>
  <dcterms:modified xsi:type="dcterms:W3CDTF">2023-12-12T12:18:58Z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