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17"/>
  </p:notesMasterIdLst>
  <p:handoutMasterIdLst>
    <p:handoutMasterId r:id="rId18"/>
  </p:handoutMasterIdLst>
  <p:sldIdLst>
    <p:sldId id="256" r:id="rId2"/>
    <p:sldId id="412" r:id="rId3"/>
    <p:sldId id="420" r:id="rId4"/>
    <p:sldId id="407" r:id="rId5"/>
    <p:sldId id="424" r:id="rId6"/>
    <p:sldId id="425" r:id="rId7"/>
    <p:sldId id="347" r:id="rId8"/>
    <p:sldId id="426" r:id="rId9"/>
    <p:sldId id="337" r:id="rId10"/>
    <p:sldId id="259" r:id="rId11"/>
    <p:sldId id="395" r:id="rId12"/>
    <p:sldId id="399" r:id="rId13"/>
    <p:sldId id="400" r:id="rId14"/>
    <p:sldId id="416" r:id="rId15"/>
    <p:sldId id="410" r:id="rId16"/>
  </p:sldIdLst>
  <p:sldSz cx="9144000" cy="6858000" type="screen4x3"/>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315"/>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64" autoAdjust="0"/>
  </p:normalViewPr>
  <p:slideViewPr>
    <p:cSldViewPr>
      <p:cViewPr varScale="1">
        <p:scale>
          <a:sx n="107" d="100"/>
          <a:sy n="107"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64" y="72"/>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5443" tIns="47721" rIns="95443" bIns="47721"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29050" y="0"/>
            <a:ext cx="2930525" cy="496888"/>
          </a:xfrm>
          <a:prstGeom prst="rect">
            <a:avLst/>
          </a:prstGeom>
        </p:spPr>
        <p:txBody>
          <a:bodyPr vert="horz" lIns="95443" tIns="47721" rIns="95443" bIns="47721" rtlCol="0"/>
          <a:lstStyle>
            <a:lvl1pPr algn="r">
              <a:defRPr sz="1300">
                <a:latin typeface="Arial" charset="0"/>
              </a:defRPr>
            </a:lvl1pPr>
          </a:lstStyle>
          <a:p>
            <a:pPr>
              <a:defRPr/>
            </a:pPr>
            <a:fld id="{BF44D1F3-05DD-4821-AD56-39C7A8B947F2}" type="datetimeFigureOut">
              <a:rPr lang="tr-TR"/>
              <a:pPr>
                <a:defRPr/>
              </a:pPr>
              <a:t>4.12.2023</a:t>
            </a:fld>
            <a:endParaRPr lang="tr-TR"/>
          </a:p>
        </p:txBody>
      </p:sp>
      <p:sp>
        <p:nvSpPr>
          <p:cNvPr id="4" name="Altbilgi Yer Tutucusu 3"/>
          <p:cNvSpPr>
            <a:spLocks noGrp="1"/>
          </p:cNvSpPr>
          <p:nvPr>
            <p:ph type="ftr" sz="quarter" idx="2"/>
          </p:nvPr>
        </p:nvSpPr>
        <p:spPr>
          <a:xfrm>
            <a:off x="0" y="9444038"/>
            <a:ext cx="2930525" cy="496887"/>
          </a:xfrm>
          <a:prstGeom prst="rect">
            <a:avLst/>
          </a:prstGeom>
        </p:spPr>
        <p:txBody>
          <a:bodyPr vert="horz" lIns="95443" tIns="47721" rIns="95443" bIns="47721"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29050" y="9444038"/>
            <a:ext cx="2930525" cy="496887"/>
          </a:xfrm>
          <a:prstGeom prst="rect">
            <a:avLst/>
          </a:prstGeom>
        </p:spPr>
        <p:txBody>
          <a:bodyPr vert="horz" lIns="95443" tIns="47721" rIns="95443" bIns="47721"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1310456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88112" tIns="44056" rIns="88112" bIns="44056" rtlCol="0"/>
          <a:lstStyle>
            <a:lvl1pPr algn="l">
              <a:defRPr sz="1200"/>
            </a:lvl1pPr>
          </a:lstStyle>
          <a:p>
            <a:pPr>
              <a:defRPr/>
            </a:pPr>
            <a:endParaRPr lang="tr-TR"/>
          </a:p>
        </p:txBody>
      </p:sp>
      <p:sp>
        <p:nvSpPr>
          <p:cNvPr id="3" name="2 Veri Yer Tutucusu"/>
          <p:cNvSpPr>
            <a:spLocks noGrp="1"/>
          </p:cNvSpPr>
          <p:nvPr>
            <p:ph type="dt" idx="1"/>
          </p:nvPr>
        </p:nvSpPr>
        <p:spPr>
          <a:xfrm>
            <a:off x="3829050" y="0"/>
            <a:ext cx="2930525" cy="496888"/>
          </a:xfrm>
          <a:prstGeom prst="rect">
            <a:avLst/>
          </a:prstGeom>
        </p:spPr>
        <p:txBody>
          <a:bodyPr vert="horz" lIns="88112" tIns="44056" rIns="88112" bIns="44056" rtlCol="0"/>
          <a:lstStyle>
            <a:lvl1pPr algn="r">
              <a:defRPr sz="1200"/>
            </a:lvl1pPr>
          </a:lstStyle>
          <a:p>
            <a:pPr>
              <a:defRPr/>
            </a:pPr>
            <a:fld id="{60451BD8-E481-4123-AB1B-A3EA166D2298}" type="datetimeFigureOut">
              <a:rPr lang="tr-TR"/>
              <a:pPr>
                <a:defRPr/>
              </a:pPr>
              <a:t>4.12.2023</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88112" tIns="44056" rIns="88112" bIns="44056" rtlCol="0" anchor="ctr"/>
          <a:lstStyle/>
          <a:p>
            <a:pPr lvl="0"/>
            <a:endParaRPr lang="tr-TR" noProof="0"/>
          </a:p>
        </p:txBody>
      </p:sp>
      <p:sp>
        <p:nvSpPr>
          <p:cNvPr id="5" name="4 Not Yer Tutucusu"/>
          <p:cNvSpPr>
            <a:spLocks noGrp="1"/>
          </p:cNvSpPr>
          <p:nvPr>
            <p:ph type="body" sz="quarter" idx="3"/>
          </p:nvPr>
        </p:nvSpPr>
        <p:spPr>
          <a:xfrm>
            <a:off x="676275" y="4722813"/>
            <a:ext cx="5408613" cy="4473575"/>
          </a:xfrm>
          <a:prstGeom prst="rect">
            <a:avLst/>
          </a:prstGeom>
        </p:spPr>
        <p:txBody>
          <a:bodyPr vert="horz" lIns="88112" tIns="44056" rIns="88112" bIns="44056"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44038"/>
            <a:ext cx="2930525" cy="496887"/>
          </a:xfrm>
          <a:prstGeom prst="rect">
            <a:avLst/>
          </a:prstGeom>
        </p:spPr>
        <p:txBody>
          <a:bodyPr vert="horz" lIns="88112" tIns="44056" rIns="88112" bIns="44056"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29050" y="9444038"/>
            <a:ext cx="2930525" cy="496887"/>
          </a:xfrm>
          <a:prstGeom prst="rect">
            <a:avLst/>
          </a:prstGeom>
        </p:spPr>
        <p:txBody>
          <a:bodyPr vert="horz" lIns="88112" tIns="44056" rIns="88112" bIns="44056"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837071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a:p>
        </p:txBody>
      </p:sp>
      <p:sp>
        <p:nvSpPr>
          <p:cNvPr id="35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B573-242C-46DB-8571-150CC54EBA6C}" type="slidenum">
              <a:rPr lang="tr-TR" smtClean="0"/>
              <a:pPr/>
              <a:t>1</a:t>
            </a:fld>
            <a:endParaRPr lang="tr-TR" dirty="0"/>
          </a:p>
        </p:txBody>
      </p:sp>
    </p:spTree>
    <p:extLst>
      <p:ext uri="{BB962C8B-B14F-4D97-AF65-F5344CB8AC3E}">
        <p14:creationId xmlns:p14="http://schemas.microsoft.com/office/powerpoint/2010/main" val="6078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9312652C-EDC1-4F62-B3DC-A8B5ECA8D7AC}" type="slidenum">
              <a:rPr lang="tr-TR" smtClean="0"/>
              <a:pPr>
                <a:defRPr/>
              </a:pPr>
              <a:t>2</a:t>
            </a:fld>
            <a:endParaRPr lang="tr-TR"/>
          </a:p>
        </p:txBody>
      </p:sp>
    </p:spTree>
    <p:extLst>
      <p:ext uri="{BB962C8B-B14F-4D97-AF65-F5344CB8AC3E}">
        <p14:creationId xmlns:p14="http://schemas.microsoft.com/office/powerpoint/2010/main" val="267823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312652C-EDC1-4F62-B3DC-A8B5ECA8D7AC}" type="slidenum">
              <a:rPr lang="tr-TR" smtClean="0"/>
              <a:pPr>
                <a:defRPr/>
              </a:pPr>
              <a:t>3</a:t>
            </a:fld>
            <a:endParaRPr lang="tr-TR"/>
          </a:p>
        </p:txBody>
      </p:sp>
    </p:spTree>
    <p:extLst>
      <p:ext uri="{BB962C8B-B14F-4D97-AF65-F5344CB8AC3E}">
        <p14:creationId xmlns:p14="http://schemas.microsoft.com/office/powerpoint/2010/main" val="419997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12/4/2023</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12/4/2023</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12/4/2023</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Başlık"/>
          <p:cNvSpPr>
            <a:spLocks noGrp="1"/>
          </p:cNvSpPr>
          <p:nvPr>
            <p:ph type="title"/>
          </p:nvPr>
        </p:nvSpPr>
        <p:spPr/>
        <p:txBody>
          <a:bodyPr rtlCol="0"/>
          <a:lstStyle/>
          <a:p>
            <a:r>
              <a:rPr lang="tr-TR"/>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12/4/2023</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12/4/2023</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7 Başlık"/>
          <p:cNvSpPr>
            <a:spLocks noGrp="1"/>
          </p:cNvSpPr>
          <p:nvPr>
            <p:ph type="title"/>
          </p:nvPr>
        </p:nvSpPr>
        <p:spPr/>
        <p:txBody>
          <a:bodyPr rtlCol="0"/>
          <a:lstStyle/>
          <a:p>
            <a:r>
              <a:rPr lang="tr-TR"/>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12/4/2023</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12/4/2023</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p>
            <a:r>
              <a:rPr lang="tr-TR"/>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12/4/2023</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12/4/2023</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12/4/2023</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12/4/2023</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3"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4"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tr-TR"/>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12/4/2023</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9 Resim" descr="mavibayrakyazılı.jpg"/>
          <p:cNvPicPr>
            <a:picLocks noChangeAspect="1"/>
          </p:cNvPicPr>
          <p:nvPr/>
        </p:nvPicPr>
        <p:blipFill>
          <a:blip r:embed="rId3" cstate="print"/>
          <a:srcRect/>
          <a:stretch>
            <a:fillRect/>
          </a:stretch>
        </p:blipFill>
        <p:spPr bwMode="auto">
          <a:xfrm>
            <a:off x="6781800" y="533400"/>
            <a:ext cx="1339850" cy="1219200"/>
          </a:xfrm>
          <a:prstGeom prst="rect">
            <a:avLst/>
          </a:prstGeom>
          <a:noFill/>
          <a:ln w="9525">
            <a:noFill/>
            <a:miter lim="800000"/>
            <a:headEnd/>
            <a:tailEnd/>
          </a:ln>
        </p:spPr>
      </p:pic>
      <p:sp>
        <p:nvSpPr>
          <p:cNvPr id="5" name="TextBox 4"/>
          <p:cNvSpPr txBox="1"/>
          <p:nvPr/>
        </p:nvSpPr>
        <p:spPr>
          <a:xfrm>
            <a:off x="1066800" y="2514600"/>
            <a:ext cx="6992299" cy="2862322"/>
          </a:xfrm>
          <a:prstGeom prst="rect">
            <a:avLst/>
          </a:prstGeom>
          <a:noFill/>
        </p:spPr>
        <p:txBody>
          <a:bodyPr wrap="none" rtlCol="0">
            <a:spAutoFit/>
          </a:bodyPr>
          <a:lstStyle/>
          <a:p>
            <a:pPr algn="ctr"/>
            <a:r>
              <a:rPr lang="tr-TR" sz="3600" b="1" dirty="0">
                <a:solidFill>
                  <a:srgbClr val="002060"/>
                </a:solidFill>
                <a:latin typeface="+mn-lt"/>
              </a:rPr>
              <a:t>SUNCITY HOTEL &amp; BEACH CLUB</a:t>
            </a:r>
          </a:p>
          <a:p>
            <a:pPr algn="ctr"/>
            <a:r>
              <a:rPr lang="tr-TR" sz="3600" b="1" dirty="0">
                <a:solidFill>
                  <a:srgbClr val="002060"/>
                </a:solidFill>
                <a:latin typeface="+mn-lt"/>
              </a:rPr>
              <a:t>2023 YILI</a:t>
            </a:r>
          </a:p>
          <a:p>
            <a:pPr algn="ctr"/>
            <a:r>
              <a:rPr lang="tr-TR" sz="3600" b="1" dirty="0">
                <a:solidFill>
                  <a:srgbClr val="0070C0"/>
                </a:solidFill>
                <a:latin typeface="+mn-lt"/>
              </a:rPr>
              <a:t>MAVİ BAYRAK</a:t>
            </a:r>
          </a:p>
          <a:p>
            <a:pPr algn="ctr"/>
            <a:r>
              <a:rPr lang="tr-TR" sz="3600" b="1" dirty="0">
                <a:solidFill>
                  <a:srgbClr val="002060"/>
                </a:solidFill>
                <a:latin typeface="+mn-lt"/>
              </a:rPr>
              <a:t>ÇEVRE EĞİTİM VE BİLİNÇLENDİRME </a:t>
            </a:r>
          </a:p>
          <a:p>
            <a:pPr algn="ctr"/>
            <a:r>
              <a:rPr lang="tr-TR" sz="3600" b="1" dirty="0">
                <a:solidFill>
                  <a:srgbClr val="002060"/>
                </a:solidFill>
                <a:latin typeface="+mn-lt"/>
              </a:rPr>
              <a:t>ETKİNLİKLERİ DOSYASI</a:t>
            </a:r>
            <a:endParaRPr lang="tr-TR" sz="3200" b="1" dirty="0">
              <a:solidFill>
                <a:srgbClr val="002060"/>
              </a:solidFill>
              <a:latin typeface="+mn-lt"/>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525439"/>
            <a:ext cx="1639699" cy="122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4055" y="4038600"/>
            <a:ext cx="7050000" cy="2031325"/>
          </a:xfrm>
          <a:prstGeom prst="rect">
            <a:avLst/>
          </a:prstGeom>
        </p:spPr>
        <p:txBody>
          <a:bodyPr wrap="square">
            <a:spAutoFit/>
          </a:bodyPr>
          <a:lstStyle/>
          <a:p>
            <a:pPr lvl="0" algn="just"/>
            <a:r>
              <a:rPr lang="tr-TR" dirty="0">
                <a:ea typeface="MS Mincho" pitchFamily="49" charset="-128"/>
                <a:cs typeface="Times New Roman" pitchFamily="18" charset="0"/>
              </a:rPr>
              <a:t>Lisans Çevre danışmalık firması yetkilisi </a:t>
            </a:r>
            <a:r>
              <a:rPr lang="tr-TR" dirty="0" err="1">
                <a:ea typeface="MS Mincho" pitchFamily="49" charset="-128"/>
                <a:cs typeface="Times New Roman" pitchFamily="18" charset="0"/>
              </a:rPr>
              <a:t>tarafındanher</a:t>
            </a:r>
            <a:r>
              <a:rPr lang="tr-TR" dirty="0">
                <a:ea typeface="MS Mincho" pitchFamily="49" charset="-128"/>
                <a:cs typeface="Times New Roman" pitchFamily="18" charset="0"/>
              </a:rPr>
              <a:t> departmana kendi alanında sözlü eğitim verildi. Eğitimde otel personelleri çevre bilinci ve  atık yönetimi konularında bilgilendirilmiştir. </a:t>
            </a:r>
          </a:p>
          <a:p>
            <a:pPr lvl="0" algn="just"/>
            <a:endParaRPr lang="tr-TR" dirty="0">
              <a:ea typeface="MS Mincho" pitchFamily="49" charset="-128"/>
              <a:cs typeface="Times New Roman" pitchFamily="18" charset="0"/>
            </a:endParaRPr>
          </a:p>
          <a:p>
            <a:pPr lvl="0" algn="just"/>
            <a:r>
              <a:rPr lang="tr-TR" dirty="0">
                <a:ea typeface="MS Mincho" pitchFamily="49" charset="-128"/>
                <a:cs typeface="Times New Roman" pitchFamily="18" charset="0"/>
              </a:rPr>
              <a:t>Atıkların çevreye verdiği zararlar, atık çeşitleri, atıkların toplanması, ayrıştırılması, geri dönüşüm, yasalar, mevzuatlar üzerinde durulan genel konulardır.</a:t>
            </a:r>
          </a:p>
        </p:txBody>
      </p:sp>
      <p:pic>
        <p:nvPicPr>
          <p:cNvPr id="2" name="Resim 1"/>
          <p:cNvPicPr>
            <a:picLocks noChangeAspect="1"/>
          </p:cNvPicPr>
          <p:nvPr/>
        </p:nvPicPr>
        <p:blipFill>
          <a:blip r:embed="rId2"/>
          <a:stretch>
            <a:fillRect/>
          </a:stretch>
        </p:blipFill>
        <p:spPr>
          <a:xfrm>
            <a:off x="609600" y="304801"/>
            <a:ext cx="2100263" cy="3380897"/>
          </a:xfrm>
          <a:prstGeom prst="rect">
            <a:avLst/>
          </a:prstGeom>
        </p:spPr>
      </p:pic>
      <p:pic>
        <p:nvPicPr>
          <p:cNvPr id="3" name="Resim 2"/>
          <p:cNvPicPr>
            <a:picLocks noChangeAspect="1"/>
          </p:cNvPicPr>
          <p:nvPr/>
        </p:nvPicPr>
        <p:blipFill>
          <a:blip r:embed="rId3"/>
          <a:stretch>
            <a:fillRect/>
          </a:stretch>
        </p:blipFill>
        <p:spPr>
          <a:xfrm>
            <a:off x="2801258" y="304801"/>
            <a:ext cx="2014358" cy="3380897"/>
          </a:xfrm>
          <a:prstGeom prst="rect">
            <a:avLst/>
          </a:prstGeom>
        </p:spPr>
      </p:pic>
      <p:pic>
        <p:nvPicPr>
          <p:cNvPr id="6" name="Resim 5"/>
          <p:cNvPicPr>
            <a:picLocks noChangeAspect="1"/>
          </p:cNvPicPr>
          <p:nvPr/>
        </p:nvPicPr>
        <p:blipFill>
          <a:blip r:embed="rId4"/>
          <a:stretch>
            <a:fillRect/>
          </a:stretch>
        </p:blipFill>
        <p:spPr>
          <a:xfrm>
            <a:off x="4907012" y="304801"/>
            <a:ext cx="1950988" cy="3380897"/>
          </a:xfrm>
          <a:prstGeom prst="rect">
            <a:avLst/>
          </a:prstGeom>
        </p:spPr>
      </p:pic>
      <p:pic>
        <p:nvPicPr>
          <p:cNvPr id="7" name="Resim 6"/>
          <p:cNvPicPr>
            <a:picLocks noChangeAspect="1"/>
          </p:cNvPicPr>
          <p:nvPr/>
        </p:nvPicPr>
        <p:blipFill>
          <a:blip r:embed="rId5"/>
          <a:stretch>
            <a:fillRect/>
          </a:stretch>
        </p:blipFill>
        <p:spPr>
          <a:xfrm>
            <a:off x="6949396" y="304800"/>
            <a:ext cx="1905000" cy="33808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Alt Başlık"/>
          <p:cNvSpPr>
            <a:spLocks noGrp="1"/>
          </p:cNvSpPr>
          <p:nvPr>
            <p:ph type="subTitle" idx="4294967295"/>
          </p:nvPr>
        </p:nvSpPr>
        <p:spPr>
          <a:xfrm>
            <a:off x="609600" y="914400"/>
            <a:ext cx="8229600" cy="3810000"/>
          </a:xfrm>
        </p:spPr>
        <p:txBody>
          <a:bodyPr/>
          <a:lstStyle/>
          <a:p>
            <a:pPr marL="342900" lvl="0" indent="-342900">
              <a:spcBef>
                <a:spcPct val="0"/>
              </a:spcBef>
              <a:buClr>
                <a:srgbClr val="2DA2BF"/>
              </a:buClr>
              <a:buSzPct val="65000"/>
              <a:buNone/>
            </a:pPr>
            <a:r>
              <a:rPr lang="tr-TR" sz="2400" b="1" u="sng" dirty="0">
                <a:solidFill>
                  <a:prstClr val="black"/>
                </a:solidFill>
                <a:latin typeface="Calibri" pitchFamily="34" charset="0"/>
                <a:cs typeface="Arial" charset="0"/>
              </a:rPr>
              <a:t>ETKİNLİK 4</a:t>
            </a:r>
            <a:endParaRPr lang="tr-TR" sz="2400" dirty="0">
              <a:solidFill>
                <a:prstClr val="black"/>
              </a:solidFill>
              <a:latin typeface="Calibri" pitchFamily="34" charset="0"/>
              <a:cs typeface="Arial" charset="0"/>
            </a:endParaRPr>
          </a:p>
          <a:p>
            <a:pPr marL="0" lvl="0" indent="0" eaLnBrk="1" hangingPunct="1">
              <a:spcBef>
                <a:spcPct val="0"/>
              </a:spcBef>
              <a:buClrTx/>
              <a:buSzTx/>
              <a:buNone/>
            </a:pPr>
            <a:r>
              <a:rPr lang="tr-TR" sz="2000" dirty="0">
                <a:solidFill>
                  <a:prstClr val="black"/>
                </a:solidFill>
                <a:latin typeface="Calibri" panose="020F0502020204030204" pitchFamily="34" charset="0"/>
              </a:rPr>
              <a:t>Mini Kulüp geri dönüşüm etkinliği</a:t>
            </a:r>
          </a:p>
          <a:p>
            <a:pPr marL="342900" lvl="0" indent="-342900">
              <a:spcBef>
                <a:spcPct val="20000"/>
              </a:spcBef>
              <a:buClr>
                <a:srgbClr val="2DA2BF"/>
              </a:buClr>
              <a:buSzPct val="65000"/>
              <a:buNone/>
            </a:pPr>
            <a:endParaRPr lang="tr-TR" sz="2000" dirty="0">
              <a:solidFill>
                <a:prstClr val="black"/>
              </a:solidFill>
              <a:latin typeface="Calibri" panose="020F0502020204030204" pitchFamily="34" charset="0"/>
            </a:endParaRPr>
          </a:p>
          <a:p>
            <a:pPr marL="342900" lvl="0" indent="-342900">
              <a:spcBef>
                <a:spcPct val="0"/>
              </a:spcBef>
              <a:buClr>
                <a:prstClr val="black"/>
              </a:buClr>
              <a:buSzPct val="65000"/>
              <a:buNone/>
            </a:pPr>
            <a:r>
              <a:rPr lang="tr-TR" sz="2400" b="1" u="sng" dirty="0">
                <a:solidFill>
                  <a:prstClr val="black"/>
                </a:solidFill>
                <a:latin typeface="Calibri" pitchFamily="34" charset="0"/>
                <a:cs typeface="Arial" charset="0"/>
              </a:rPr>
              <a:t>ETKİNLİK TARİHİ</a:t>
            </a:r>
          </a:p>
          <a:p>
            <a:pPr marL="342900" lvl="0" indent="-342900">
              <a:spcBef>
                <a:spcPct val="0"/>
              </a:spcBef>
              <a:buClr>
                <a:prstClr val="black"/>
              </a:buClr>
              <a:buSzPct val="65000"/>
              <a:buNone/>
            </a:pPr>
            <a:r>
              <a:rPr lang="tr-TR" sz="2000" dirty="0">
                <a:solidFill>
                  <a:prstClr val="black"/>
                </a:solidFill>
                <a:latin typeface="Calibri" pitchFamily="34" charset="0"/>
                <a:cs typeface="Arial" charset="0"/>
              </a:rPr>
              <a:t>16/08/2023</a:t>
            </a:r>
          </a:p>
          <a:p>
            <a:pPr marL="342900" lvl="0" indent="-342900">
              <a:spcBef>
                <a:spcPct val="0"/>
              </a:spcBef>
              <a:buClr>
                <a:prstClr val="black"/>
              </a:buClr>
              <a:buSzPct val="65000"/>
              <a:buNone/>
            </a:pPr>
            <a:endParaRPr lang="tr-TR" sz="2400" dirty="0">
              <a:solidFill>
                <a:prstClr val="black"/>
              </a:solidFill>
              <a:latin typeface="Calibri" pitchFamily="34" charset="0"/>
              <a:cs typeface="Arial" charset="0"/>
            </a:endParaRPr>
          </a:p>
          <a:p>
            <a:pPr marL="342900" lvl="0" indent="-342900">
              <a:spcBef>
                <a:spcPct val="0"/>
              </a:spcBef>
              <a:buClr>
                <a:srgbClr val="2DA2BF"/>
              </a:buClr>
              <a:buSzPct val="65000"/>
              <a:buNone/>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lvl="0" indent="-342900">
              <a:spcBef>
                <a:spcPct val="0"/>
              </a:spcBef>
              <a:buClr>
                <a:srgbClr val="2DA2BF"/>
              </a:buClr>
              <a:buSzPct val="65000"/>
              <a:buNone/>
            </a:pPr>
            <a:r>
              <a:rPr lang="tr-TR" sz="2000" dirty="0">
                <a:solidFill>
                  <a:srgbClr val="000000"/>
                </a:solidFill>
                <a:latin typeface="Calibri" pitchFamily="34" charset="0"/>
                <a:ea typeface="Calibri" pitchFamily="34" charset="0"/>
                <a:cs typeface="Calibri" pitchFamily="34" charset="0"/>
              </a:rPr>
              <a:t>Mini Kulüpteki yerli ve yabancı çocuklar, mini kulüp personeli.</a:t>
            </a:r>
          </a:p>
          <a:p>
            <a:pPr marL="342900" lvl="0" indent="-342900">
              <a:spcBef>
                <a:spcPct val="0"/>
              </a:spcBef>
              <a:buClr>
                <a:srgbClr val="2DA2BF"/>
              </a:buClr>
              <a:buSzPct val="65000"/>
              <a:buNone/>
            </a:pPr>
            <a:endParaRPr lang="tr-TR" sz="2000" b="1" u="sng" dirty="0">
              <a:solidFill>
                <a:prstClr val="black"/>
              </a:solidFill>
              <a:latin typeface="Calibri" pitchFamily="34" charset="0"/>
              <a:cs typeface="Arial" charset="0"/>
            </a:endParaRPr>
          </a:p>
          <a:p>
            <a:pPr marL="342900" lvl="0" indent="-342900">
              <a:spcBef>
                <a:spcPct val="0"/>
              </a:spcBef>
              <a:buClr>
                <a:srgbClr val="2DA2BF"/>
              </a:buClr>
              <a:buSzPct val="65000"/>
              <a:buNone/>
            </a:pPr>
            <a:r>
              <a:rPr lang="tr-TR" sz="2400" b="1" u="sng" dirty="0">
                <a:solidFill>
                  <a:prstClr val="black"/>
                </a:solidFill>
                <a:latin typeface="Calibri" pitchFamily="34" charset="0"/>
                <a:cs typeface="Arial" charset="0"/>
              </a:rPr>
              <a:t>BELGELER</a:t>
            </a:r>
          </a:p>
          <a:p>
            <a:pPr marL="342900" lvl="0" indent="-342900">
              <a:spcBef>
                <a:spcPct val="0"/>
              </a:spcBef>
              <a:buClr>
                <a:prstClr val="black"/>
              </a:buClr>
              <a:buSzPct val="65000"/>
              <a:buNone/>
            </a:pPr>
            <a:r>
              <a:rPr lang="tr-TR" sz="2000" dirty="0">
                <a:solidFill>
                  <a:prstClr val="black"/>
                </a:solidFill>
                <a:latin typeface="Calibri" pitchFamily="34" charset="0"/>
                <a:cs typeface="Arial" charset="0"/>
              </a:rPr>
              <a:t>Fotoğraf</a:t>
            </a:r>
          </a:p>
          <a:p>
            <a:pPr marL="342900" lvl="0" indent="-342900">
              <a:spcBef>
                <a:spcPct val="0"/>
              </a:spcBef>
              <a:buClr>
                <a:prstClr val="black"/>
              </a:buClr>
              <a:buSzPct val="65000"/>
              <a:buNone/>
            </a:pPr>
            <a:endParaRPr lang="tr-TR" sz="2000" dirty="0">
              <a:solidFill>
                <a:prstClr val="black"/>
              </a:solidFill>
              <a:latin typeface="Calibri" pitchFamily="34" charset="0"/>
              <a:cs typeface="Arial" charset="0"/>
            </a:endParaRPr>
          </a:p>
          <a:p>
            <a:pPr marL="342900" indent="-342900">
              <a:buClr>
                <a:schemeClr val="tx1"/>
              </a:buClr>
              <a:buSzPct val="65000"/>
              <a:buFont typeface="Wingdings 3" pitchFamily="18" charset="2"/>
              <a:buNone/>
            </a:pPr>
            <a:endParaRPr lang="tr-TR" sz="2000" dirty="0">
              <a:cs typeface="Arial" charset="0"/>
            </a:endParaRPr>
          </a:p>
          <a:p>
            <a:pPr marL="342900" indent="-342900">
              <a:buClr>
                <a:schemeClr val="tx1"/>
              </a:buClr>
              <a:buSzPct val="65000"/>
              <a:buFont typeface="Wingdings 3" pitchFamily="18" charset="2"/>
              <a:buNone/>
            </a:pPr>
            <a:endParaRPr lang="tr-TR" sz="2000" b="1" u="sng" dirty="0">
              <a:cs typeface="Arial" charset="0"/>
            </a:endParaRPr>
          </a:p>
          <a:p>
            <a:pPr marL="342900" indent="-342900">
              <a:buClr>
                <a:schemeClr val="tx1"/>
              </a:buClr>
              <a:buSzPct val="65000"/>
              <a:buFont typeface="Wingdings 3" pitchFamily="18" charset="2"/>
              <a:buNone/>
            </a:pPr>
            <a:endParaRPr lang="tr-TR" sz="2000" b="1" u="sng" dirty="0">
              <a:cs typeface="Arial" charset="0"/>
            </a:endParaRPr>
          </a:p>
          <a:p>
            <a:pPr marL="342900" indent="-342900" algn="ctr" eaLnBrk="1" hangingPunct="1">
              <a:buFont typeface="Wingdings 3" pitchFamily="18" charset="2"/>
              <a:buNone/>
            </a:pPr>
            <a:endParaRPr lang="tr-TR" sz="2000" dirty="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953000" y="2590800"/>
            <a:ext cx="3905663" cy="1477328"/>
          </a:xfrm>
          <a:prstGeom prst="rect">
            <a:avLst/>
          </a:prstGeom>
          <a:noFill/>
          <a:ln>
            <a:noFill/>
          </a:ln>
        </p:spPr>
        <p:txBody>
          <a:bodyPr wrap="square">
            <a:spAutoFit/>
          </a:bodyPr>
          <a:lstStyle/>
          <a:p>
            <a:pPr marL="0" indent="0">
              <a:buNone/>
            </a:pPr>
            <a:r>
              <a:rPr lang="tr-TR" dirty="0">
                <a:solidFill>
                  <a:schemeClr val="tx1">
                    <a:lumMod val="95000"/>
                    <a:lumOff val="5000"/>
                  </a:schemeClr>
                </a:solidFill>
                <a:latin typeface="Calibri" pitchFamily="34" charset="0"/>
              </a:rPr>
              <a:t>Mini Kulüp'teki çocuklarla birlikte,   atıklardan çeşitli oyuncak ve eşyaların yapıldığı, atıklarının geri dönüşümü ile ilgili eğlenceli ve öğretici bir faaliyet gerçekleştirilmiştir.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44097"/>
          <a:stretch/>
        </p:blipFill>
        <p:spPr>
          <a:xfrm>
            <a:off x="609600" y="533400"/>
            <a:ext cx="3733800" cy="4953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4770537"/>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pPr marL="342900" indent="-342900" eaLnBrk="0" hangingPunct="0">
              <a:buSzPct val="65000"/>
              <a:buNone/>
            </a:pPr>
            <a:r>
              <a:rPr lang="tr-TR" sz="2000" dirty="0">
                <a:solidFill>
                  <a:schemeClr val="dk1"/>
                </a:solidFill>
                <a:cs typeface="Calibri" pitchFamily="34" charset="0"/>
              </a:rPr>
              <a:t>Mavi Kapak Toplama Kampanyasına Katılım</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a:solidFill>
                  <a:schemeClr val="dk1"/>
                </a:solidFill>
                <a:cs typeface="Calibri" pitchFamily="34" charset="0"/>
              </a:rPr>
              <a:t>2024 Sezon boyunca</a:t>
            </a: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Plaj ve otel personeli</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00600" y="1066800"/>
            <a:ext cx="3124200" cy="3693319"/>
          </a:xfrm>
          <a:prstGeom prst="rect">
            <a:avLst/>
          </a:prstGeom>
        </p:spPr>
        <p:txBody>
          <a:bodyPr wrap="square">
            <a:spAutoFit/>
          </a:bodyPr>
          <a:lstStyle/>
          <a:p>
            <a:pPr algn="just"/>
            <a:r>
              <a:rPr lang="tr-TR" dirty="0"/>
              <a:t>Otel içinde geri dönüşüme atılan plastik şişelerin kapakları ayrı toplanarak Türkiye Sakatlar Derneği Fethiye şubesine bağışlandı. Bu bağışla hem kapak atıklarının geri dönüşümünü sağlamış olduk hem de engelli bir kardeşimize engelli sandalyesi vb. bir malzemenin alınmasına bir miktarda olsa katkıda bulunduk.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65839"/>
            <a:ext cx="2895600" cy="4014577"/>
          </a:xfrm>
          <a:prstGeom prst="rect">
            <a:avLst/>
          </a:prstGeom>
          <a:pattFill prst="pct20">
            <a:fgClr>
              <a:srgbClr val="141315"/>
            </a:fgClr>
            <a:bgClr>
              <a:schemeClr val="bg2">
                <a:lumMod val="50000"/>
              </a:schemeClr>
            </a:bgClr>
          </a:patt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57200" y="228600"/>
            <a:ext cx="8264525" cy="830263"/>
          </a:xfrm>
          <a:prstGeom prst="rect">
            <a:avLst/>
          </a:prstGeom>
          <a:noFill/>
        </p:spPr>
        <p:txBody>
          <a:bodyPr wrap="none">
            <a:spAutoFit/>
          </a:bodyPr>
          <a:lstStyle/>
          <a:p>
            <a:pPr algn="ctr">
              <a:defRPr/>
            </a:pPr>
            <a:r>
              <a:rPr lang="tr-TR" sz="2400" b="1" dirty="0">
                <a:solidFill>
                  <a:srgbClr val="002060"/>
                </a:solidFill>
                <a:latin typeface="+mn-lt"/>
              </a:rPr>
              <a:t>EK-2</a:t>
            </a:r>
          </a:p>
          <a:p>
            <a:pPr algn="ctr">
              <a:defRPr/>
            </a:pPr>
            <a:r>
              <a:rPr lang="tr-TR" sz="2400" b="1" dirty="0">
                <a:solidFill>
                  <a:srgbClr val="002060"/>
                </a:solidFill>
                <a:latin typeface="+mn-lt"/>
              </a:rPr>
              <a:t>2024 YILINDA GERÇEKLEŞTİRİLECEK ÇEVRE EĞİTİM ETKİNLİKLERİ</a:t>
            </a:r>
          </a:p>
        </p:txBody>
      </p:sp>
      <p:sp>
        <p:nvSpPr>
          <p:cNvPr id="33881" name="10 Metin kutusu"/>
          <p:cNvSpPr txBox="1">
            <a:spLocks noChangeArrowheads="1"/>
          </p:cNvSpPr>
          <p:nvPr/>
        </p:nvSpPr>
        <p:spPr bwMode="auto">
          <a:xfrm>
            <a:off x="533400" y="5715000"/>
            <a:ext cx="8047396" cy="861774"/>
          </a:xfrm>
          <a:prstGeom prst="rect">
            <a:avLst/>
          </a:prstGeom>
          <a:noFill/>
          <a:ln w="9525">
            <a:noFill/>
            <a:miter lim="800000"/>
            <a:headEnd/>
            <a:tailEnd/>
          </a:ln>
        </p:spPr>
        <p:txBody>
          <a:bodyPr wrap="none">
            <a:spAutoFit/>
          </a:bodyPr>
          <a:lstStyle/>
          <a:p>
            <a:r>
              <a:rPr lang="tr-TR" sz="1000" b="1" dirty="0"/>
              <a:t>ETKİNLİKLERİN HİTAP ETTİĞİ BÖLGE:</a:t>
            </a:r>
            <a:r>
              <a:rPr lang="tr-TR" sz="1000" dirty="0"/>
              <a:t>  </a:t>
            </a:r>
            <a:r>
              <a:rPr lang="tr-TR" sz="1000" b="1" dirty="0">
                <a:solidFill>
                  <a:srgbClr val="FF0000"/>
                </a:solidFill>
              </a:rPr>
              <a:t>FETHİYE - ÖLÜDENİZ</a:t>
            </a:r>
          </a:p>
          <a:p>
            <a:r>
              <a:rPr lang="tr-TR" sz="1000" dirty="0"/>
              <a:t>( REGION OF ACTIVITES )</a:t>
            </a:r>
            <a:r>
              <a:rPr lang="tr-TR" sz="1000" i="1" dirty="0"/>
              <a:t> </a:t>
            </a:r>
            <a:r>
              <a:rPr lang="tr-TR" sz="1000" dirty="0"/>
              <a:t> </a:t>
            </a:r>
          </a:p>
          <a:p>
            <a:r>
              <a:rPr lang="tr-TR" sz="1000" b="1" dirty="0"/>
              <a:t> </a:t>
            </a:r>
            <a:endParaRPr lang="tr-TR" sz="1000" dirty="0"/>
          </a:p>
          <a:p>
            <a:r>
              <a:rPr lang="tr-TR" sz="1000" b="1" dirty="0"/>
              <a:t>ETKİNLİKLERİ ORGANİZE EDEN BELEDİYE-DERNEK VEYA İŞLETME</a:t>
            </a:r>
            <a:r>
              <a:rPr lang="tr-TR" sz="1000" dirty="0"/>
              <a:t> </a:t>
            </a:r>
            <a:r>
              <a:rPr lang="tr-TR" sz="1000" b="1" dirty="0"/>
              <a:t>: </a:t>
            </a:r>
            <a:r>
              <a:rPr lang="tr-TR" sz="1000" b="1" dirty="0">
                <a:solidFill>
                  <a:srgbClr val="FF0000"/>
                </a:solidFill>
              </a:rPr>
              <a:t>FETHİYE BELEDİYESİ  - SUNCİTY HOTEL &amp; BEACH CLUB</a:t>
            </a:r>
          </a:p>
          <a:p>
            <a:r>
              <a:rPr lang="tr-TR" sz="1000" dirty="0"/>
              <a:t>( ACTIVITIES ORGANIZED BY )</a:t>
            </a:r>
          </a:p>
        </p:txBody>
      </p:sp>
      <p:graphicFrame>
        <p:nvGraphicFramePr>
          <p:cNvPr id="3" name="Tablo 2"/>
          <p:cNvGraphicFramePr>
            <a:graphicFrameLocks noGrp="1"/>
          </p:cNvGraphicFramePr>
          <p:nvPr>
            <p:extLst>
              <p:ext uri="{D42A27DB-BD31-4B8C-83A1-F6EECF244321}">
                <p14:modId xmlns:p14="http://schemas.microsoft.com/office/powerpoint/2010/main" val="1105840138"/>
              </p:ext>
            </p:extLst>
          </p:nvPr>
        </p:nvGraphicFramePr>
        <p:xfrm>
          <a:off x="533400" y="1110095"/>
          <a:ext cx="8047395" cy="4525962"/>
        </p:xfrm>
        <a:graphic>
          <a:graphicData uri="http://schemas.openxmlformats.org/drawingml/2006/table">
            <a:tbl>
              <a:tblPr firstRow="1" bandRow="1"/>
              <a:tblGrid>
                <a:gridCol w="266029">
                  <a:extLst>
                    <a:ext uri="{9D8B030D-6E8A-4147-A177-3AD203B41FA5}">
                      <a16:colId xmlns:a16="http://schemas.microsoft.com/office/drawing/2014/main" val="1820169964"/>
                    </a:ext>
                  </a:extLst>
                </a:gridCol>
                <a:gridCol w="1010574">
                  <a:extLst>
                    <a:ext uri="{9D8B030D-6E8A-4147-A177-3AD203B41FA5}">
                      <a16:colId xmlns:a16="http://schemas.microsoft.com/office/drawing/2014/main" val="4253361018"/>
                    </a:ext>
                  </a:extLst>
                </a:gridCol>
                <a:gridCol w="763708">
                  <a:extLst>
                    <a:ext uri="{9D8B030D-6E8A-4147-A177-3AD203B41FA5}">
                      <a16:colId xmlns:a16="http://schemas.microsoft.com/office/drawing/2014/main" val="1194233578"/>
                    </a:ext>
                  </a:extLst>
                </a:gridCol>
                <a:gridCol w="1029738">
                  <a:extLst>
                    <a:ext uri="{9D8B030D-6E8A-4147-A177-3AD203B41FA5}">
                      <a16:colId xmlns:a16="http://schemas.microsoft.com/office/drawing/2014/main" val="1344672291"/>
                    </a:ext>
                  </a:extLst>
                </a:gridCol>
                <a:gridCol w="691565">
                  <a:extLst>
                    <a:ext uri="{9D8B030D-6E8A-4147-A177-3AD203B41FA5}">
                      <a16:colId xmlns:a16="http://schemas.microsoft.com/office/drawing/2014/main" val="276894284"/>
                    </a:ext>
                  </a:extLst>
                </a:gridCol>
                <a:gridCol w="195577">
                  <a:extLst>
                    <a:ext uri="{9D8B030D-6E8A-4147-A177-3AD203B41FA5}">
                      <a16:colId xmlns:a16="http://schemas.microsoft.com/office/drawing/2014/main" val="2435688216"/>
                    </a:ext>
                  </a:extLst>
                </a:gridCol>
                <a:gridCol w="277865">
                  <a:extLst>
                    <a:ext uri="{9D8B030D-6E8A-4147-A177-3AD203B41FA5}">
                      <a16:colId xmlns:a16="http://schemas.microsoft.com/office/drawing/2014/main" val="2263894769"/>
                    </a:ext>
                  </a:extLst>
                </a:gridCol>
                <a:gridCol w="1032555">
                  <a:extLst>
                    <a:ext uri="{9D8B030D-6E8A-4147-A177-3AD203B41FA5}">
                      <a16:colId xmlns:a16="http://schemas.microsoft.com/office/drawing/2014/main" val="4000773794"/>
                    </a:ext>
                  </a:extLst>
                </a:gridCol>
                <a:gridCol w="1006065">
                  <a:extLst>
                    <a:ext uri="{9D8B030D-6E8A-4147-A177-3AD203B41FA5}">
                      <a16:colId xmlns:a16="http://schemas.microsoft.com/office/drawing/2014/main" val="3118820149"/>
                    </a:ext>
                  </a:extLst>
                </a:gridCol>
                <a:gridCol w="930540">
                  <a:extLst>
                    <a:ext uri="{9D8B030D-6E8A-4147-A177-3AD203B41FA5}">
                      <a16:colId xmlns:a16="http://schemas.microsoft.com/office/drawing/2014/main" val="3944004913"/>
                    </a:ext>
                  </a:extLst>
                </a:gridCol>
                <a:gridCol w="843179">
                  <a:extLst>
                    <a:ext uri="{9D8B030D-6E8A-4147-A177-3AD203B41FA5}">
                      <a16:colId xmlns:a16="http://schemas.microsoft.com/office/drawing/2014/main" val="1297760719"/>
                    </a:ext>
                  </a:extLst>
                </a:gridCol>
              </a:tblGrid>
              <a:tr h="776198">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Aktivite adı ve kategorisi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Hedef grup ve yeri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Aktivitenin amacı ve içeriği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Planlanan tarih</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en-US"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Name and category of the activity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Target Group and place</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en-US"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Aim and content of the activity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a:txBody>
                    <a:bodyPr/>
                    <a:lstStyle/>
                    <a:p>
                      <a:pPr algn="ctr" fontAlgn="ctr">
                        <a:lnSpc>
                          <a:spcPct val="107000"/>
                        </a:lnSpc>
                        <a:spcAft>
                          <a:spcPts val="0"/>
                        </a:spcAft>
                      </a:pPr>
                      <a:r>
                        <a:rPr lang="tr-TR" sz="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Date of the activity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extLst>
                  <a:ext uri="{0D108BD9-81ED-4DB2-BD59-A6C34878D82A}">
                    <a16:rowId xmlns:a16="http://schemas.microsoft.com/office/drawing/2014/main" val="902024503"/>
                  </a:ext>
                </a:extLst>
              </a:tr>
              <a:tr h="792136">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Çevre ve atık yönetimi eğitimi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da-DK"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Plaj ve otel çalışanları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fontAlgn="t">
                        <a:lnSpc>
                          <a:spcPct val="107000"/>
                        </a:lnSpc>
                        <a:spcAft>
                          <a:spcPts val="0"/>
                        </a:spcAft>
                      </a:pPr>
                      <a:r>
                        <a:rPr lang="da-DK"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Otel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Çalışanların çevre bilincinin arttırılması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Mayıs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of environment and waste management</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Beach and hotel staff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fontAlgn="t">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Hotel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t">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improve environment awareness of staff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2060266369"/>
                  </a:ext>
                </a:extLst>
              </a:tr>
              <a:tr h="851108">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Çevre haftası etkinliklerine katılım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Plaj ve otel çalışanları, yerel halk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Fethiye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Çevre haftası etkinliklerine destek vererek çevre bilinci oluşturmak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Haziran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Participation to environment week activities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Beach and hotel staff, local people</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fontAlgn="t">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Fethiye</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t">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Maintain environment awareness of local people and staff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June</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extLst>
                  <a:ext uri="{0D108BD9-81ED-4DB2-BD59-A6C34878D82A}">
                    <a16:rowId xmlns:a16="http://schemas.microsoft.com/office/drawing/2014/main" val="2826602154"/>
                  </a:ext>
                </a:extLst>
              </a:tr>
              <a:tr h="821357">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Çevre temizliği etkinliği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Yöre halkı, plaj ve otel çalışanları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Ölüdeniz</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Yöre halkı ve çalışanların çevre bilincini arttırmak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Haziran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 cleaning activity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people, beach and hotel staff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en-US"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improve environment awareness of local people and staff</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June</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3735323599"/>
                  </a:ext>
                </a:extLst>
              </a:tr>
              <a:tr h="657192">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 club geri dönüşüm aktivitesi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 club misafir çocuklar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Otel</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Çocuklarda çevre bilinci oluşturmak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Temmuz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 club recycling activity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club</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children</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guests</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Hotel</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maintain environment awareness of children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tc>
                  <a:txBody>
                    <a:bodyPr/>
                    <a:lstStyle/>
                    <a:p>
                      <a:pPr algn="ctr">
                        <a:lnSpc>
                          <a:spcPct val="107000"/>
                        </a:lnSpc>
                        <a:spcAft>
                          <a:spcPts val="0"/>
                        </a:spcAft>
                      </a:pP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July</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2023</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F0F4"/>
                    </a:solidFill>
                  </a:tcPr>
                </a:tc>
                <a:extLst>
                  <a:ext uri="{0D108BD9-81ED-4DB2-BD59-A6C34878D82A}">
                    <a16:rowId xmlns:a16="http://schemas.microsoft.com/office/drawing/2014/main" val="2537675694"/>
                  </a:ext>
                </a:extLst>
              </a:tr>
              <a:tr h="627971">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Mavi kapak toplama kampanyası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Plaj ve otel çalışanları, misafirler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Geri dönüşüm ürünlerinden fayda sağlamak, duyarlılık</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tüm sezon boyunca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nSpc>
                          <a:spcPct val="107000"/>
                        </a:lnSpc>
                      </a:pPr>
                      <a:endParaRPr lang="tr-TR" sz="900">
                        <a:effectLst/>
                        <a:latin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font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969" marR="7969"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Blue cap collection campaign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Beach and hotel staff, guests</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Benefit from recycling products and sensivity</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tc>
                  <a:txBody>
                    <a:bodyPr/>
                    <a:lstStyle/>
                    <a:p>
                      <a:pPr algn="ctr">
                        <a:lnSpc>
                          <a:spcPct val="107000"/>
                        </a:lnSpc>
                        <a:spcAft>
                          <a:spcPts val="0"/>
                        </a:spcAft>
                      </a:pP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a:t>
                      </a:r>
                      <a:r>
                        <a:rPr lang="tr-TR" sz="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8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season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378" marR="57378" marT="79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E0E8"/>
                    </a:solidFill>
                  </a:tcPr>
                </a:tc>
                <a:extLst>
                  <a:ext uri="{0D108BD9-81ED-4DB2-BD59-A6C34878D82A}">
                    <a16:rowId xmlns:a16="http://schemas.microsoft.com/office/drawing/2014/main" val="58581828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533092" y="228600"/>
            <a:ext cx="7988918" cy="830997"/>
          </a:xfrm>
          <a:prstGeom prst="rect">
            <a:avLst/>
          </a:prstGeom>
          <a:noFill/>
        </p:spPr>
        <p:txBody>
          <a:bodyPr wrap="none">
            <a:spAutoFit/>
          </a:bodyPr>
          <a:lstStyle/>
          <a:p>
            <a:pPr algn="ctr">
              <a:defRPr/>
            </a:pPr>
            <a:r>
              <a:rPr lang="tr-TR" sz="2400" b="1" dirty="0">
                <a:solidFill>
                  <a:srgbClr val="002060"/>
                </a:solidFill>
                <a:latin typeface="+mn-lt"/>
              </a:rPr>
              <a:t>EK-1</a:t>
            </a:r>
          </a:p>
          <a:p>
            <a:pPr algn="ctr">
              <a:defRPr/>
            </a:pPr>
            <a:r>
              <a:rPr lang="tr-TR" sz="2400" b="1" dirty="0">
                <a:solidFill>
                  <a:srgbClr val="002060"/>
                </a:solidFill>
                <a:latin typeface="+mn-lt"/>
              </a:rPr>
              <a:t>2023 YILINDA GERÇEKLEŞTİRİLEN ÇEVRE EĞİTİM ETKİNLİKLERİ</a:t>
            </a:r>
          </a:p>
        </p:txBody>
      </p:sp>
      <p:graphicFrame>
        <p:nvGraphicFramePr>
          <p:cNvPr id="6" name="Tablo 5"/>
          <p:cNvGraphicFramePr>
            <a:graphicFrameLocks noGrp="1"/>
          </p:cNvGraphicFramePr>
          <p:nvPr>
            <p:extLst>
              <p:ext uri="{D42A27DB-BD31-4B8C-83A1-F6EECF244321}">
                <p14:modId xmlns:p14="http://schemas.microsoft.com/office/powerpoint/2010/main" val="1173658402"/>
              </p:ext>
            </p:extLst>
          </p:nvPr>
        </p:nvGraphicFramePr>
        <p:xfrm>
          <a:off x="685800" y="1219200"/>
          <a:ext cx="7836209" cy="4915807"/>
        </p:xfrm>
        <a:graphic>
          <a:graphicData uri="http://schemas.openxmlformats.org/drawingml/2006/table">
            <a:tbl>
              <a:tblPr/>
              <a:tblGrid>
                <a:gridCol w="287568">
                  <a:extLst>
                    <a:ext uri="{9D8B030D-6E8A-4147-A177-3AD203B41FA5}">
                      <a16:colId xmlns:a16="http://schemas.microsoft.com/office/drawing/2014/main" val="919256035"/>
                    </a:ext>
                  </a:extLst>
                </a:gridCol>
                <a:gridCol w="1857205">
                  <a:extLst>
                    <a:ext uri="{9D8B030D-6E8A-4147-A177-3AD203B41FA5}">
                      <a16:colId xmlns:a16="http://schemas.microsoft.com/office/drawing/2014/main" val="1893910560"/>
                    </a:ext>
                  </a:extLst>
                </a:gridCol>
                <a:gridCol w="1102341">
                  <a:extLst>
                    <a:ext uri="{9D8B030D-6E8A-4147-A177-3AD203B41FA5}">
                      <a16:colId xmlns:a16="http://schemas.microsoft.com/office/drawing/2014/main" val="3922516427"/>
                    </a:ext>
                  </a:extLst>
                </a:gridCol>
                <a:gridCol w="4589095">
                  <a:extLst>
                    <a:ext uri="{9D8B030D-6E8A-4147-A177-3AD203B41FA5}">
                      <a16:colId xmlns:a16="http://schemas.microsoft.com/office/drawing/2014/main" val="3092240199"/>
                    </a:ext>
                  </a:extLst>
                </a:gridCol>
              </a:tblGrid>
              <a:tr h="685800">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83722" marR="83722" marT="41861" marB="4186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0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Etkinliğin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0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Tarih</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Yapılan eğitim etkinliği ile ilgili kısa öz değerlendirme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109855" algn="ctr" eaLnBrk="0" fontAlgn="base" hangingPunct="0">
                        <a:lnSpc>
                          <a:spcPct val="107000"/>
                        </a:lnSpc>
                        <a:spcBef>
                          <a:spcPts val="400"/>
                        </a:spcBef>
                        <a:spcAft>
                          <a:spcPts val="0"/>
                        </a:spcAft>
                      </a:pPr>
                      <a:r>
                        <a:rPr lang="tr-TR"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(etkinliğe katılım nasıldı, katılımcıların görüşleri neler oldu,</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pPr marL="109855" algn="ctr" eaLnBrk="0" fontAlgn="base" hangingPunct="0">
                        <a:lnSpc>
                          <a:spcPct val="107000"/>
                        </a:lnSpc>
                        <a:spcBef>
                          <a:spcPts val="400"/>
                        </a:spcBef>
                        <a:spcAft>
                          <a:spcPts val="0"/>
                        </a:spcAft>
                      </a:pPr>
                      <a:r>
                        <a:rPr lang="tr-TR" sz="1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Etkinlik faydalı oldu diyebilir misiniz gibi)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918004664"/>
                  </a:ext>
                </a:extLst>
              </a:tr>
              <a:tr h="702545">
                <a:tc>
                  <a:txBody>
                    <a:bodyPr/>
                    <a:lstStyle/>
                    <a:p>
                      <a:pPr marL="109855" algn="ctr" eaLnBrk="0" fontAlgn="base" hangingPunct="0">
                        <a:lnSpc>
                          <a:spcPct val="107000"/>
                        </a:lnSpc>
                        <a:spcBef>
                          <a:spcPts val="400"/>
                        </a:spcBef>
                        <a:spcAft>
                          <a:spcPts val="0"/>
                        </a:spcAft>
                      </a:pPr>
                      <a:r>
                        <a:rPr lang="tr-TR" sz="10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a:lnSpc>
                          <a:spcPct val="107000"/>
                        </a:lnSpc>
                        <a:spcAft>
                          <a:spcPts val="0"/>
                        </a:spcAft>
                      </a:pPr>
                      <a:r>
                        <a:rPr lang="tr-TR" sz="1100" kern="1200">
                          <a:solidFill>
                            <a:srgbClr val="000000"/>
                          </a:solidFill>
                          <a:effectLst/>
                          <a:latin typeface="Times New Roman" panose="02020603050405020304" pitchFamily="18" charset="0"/>
                          <a:ea typeface="MS Mincho"/>
                          <a:cs typeface="Times New Roman" panose="02020603050405020304" pitchFamily="18" charset="0"/>
                        </a:rPr>
                        <a:t>Çevre haftası etkinliklerine katılım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algn="ctr" fontAlgn="base">
                        <a:lnSpc>
                          <a:spcPct val="107000"/>
                        </a:lnSpc>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05/06//2023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fontAlgn="base">
                        <a:lnSpc>
                          <a:spcPct val="107000"/>
                        </a:lnSpc>
                        <a:spcAft>
                          <a:spcPts val="0"/>
                        </a:spcAft>
                      </a:pPr>
                      <a:r>
                        <a:rPr lang="tr-TR" sz="1100" kern="1200">
                          <a:solidFill>
                            <a:srgbClr val="000000"/>
                          </a:solidFill>
                          <a:effectLst/>
                          <a:latin typeface="Times New Roman" panose="02020603050405020304" pitchFamily="18" charset="0"/>
                          <a:ea typeface="MS Mincho"/>
                          <a:cs typeface="Times New Roman" panose="02020603050405020304" pitchFamily="18" charset="0"/>
                        </a:rPr>
                        <a:t>  Çevre haftası etkinlikleri kapsamında yapılan etkinliklere katılım sağlanarak destek olunmuştur.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284001826"/>
                  </a:ext>
                </a:extLst>
              </a:tr>
              <a:tr h="904381">
                <a:tc>
                  <a:txBody>
                    <a:bodyPr/>
                    <a:lstStyle/>
                    <a:p>
                      <a:pPr marL="109855" algn="ctr" eaLnBrk="0" fontAlgn="base" hangingPunct="0">
                        <a:lnSpc>
                          <a:spcPct val="107000"/>
                        </a:lnSpc>
                        <a:spcBef>
                          <a:spcPts val="400"/>
                        </a:spcBef>
                        <a:spcAft>
                          <a:spcPts val="0"/>
                        </a:spcAft>
                      </a:pPr>
                      <a:r>
                        <a:rPr lang="tr-TR"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fontAlgn="base">
                        <a:lnSpc>
                          <a:spcPct val="107000"/>
                        </a:lnSpc>
                        <a:spcAft>
                          <a:spcPts val="0"/>
                        </a:spcAft>
                      </a:pPr>
                      <a:r>
                        <a:rPr lang="tr-TR" sz="1100" kern="1200">
                          <a:solidFill>
                            <a:srgbClr val="000000"/>
                          </a:solidFill>
                          <a:effectLst/>
                          <a:latin typeface="Times New Roman" panose="02020603050405020304" pitchFamily="18" charset="0"/>
                          <a:ea typeface="MS Mincho"/>
                          <a:cs typeface="Times New Roman" panose="02020603050405020304" pitchFamily="18" charset="0"/>
                        </a:rPr>
                        <a:t>Çevre temizliği etkinliği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26/07/2023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Otel ve plaj çalışanlarının katılımıyla gerçekleştirilen etkinlikte; çevre bilincinin geliştirilmesi, seçilen bölgenin çöplerden arındırılması ve topluma örnek davranış teşkil edilmesi yönlerinden etki ve fayda sağlanmıştır.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158522465"/>
                  </a:ext>
                </a:extLst>
              </a:tr>
              <a:tr h="848219">
                <a:tc>
                  <a:txBody>
                    <a:bodyPr/>
                    <a:lstStyle/>
                    <a:p>
                      <a:pPr marL="109855" algn="ctr" eaLnBrk="0" fontAlgn="base" hangingPunct="0">
                        <a:lnSpc>
                          <a:spcPct val="107000"/>
                        </a:lnSpc>
                        <a:spcBef>
                          <a:spcPts val="400"/>
                        </a:spcBef>
                        <a:spcAft>
                          <a:spcPts val="0"/>
                        </a:spcAft>
                      </a:pPr>
                      <a:r>
                        <a:rPr lang="tr-TR" sz="10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fontAlgn="base">
                        <a:lnSpc>
                          <a:spcPct val="107000"/>
                        </a:lnSpc>
                        <a:spcAft>
                          <a:spcPts val="0"/>
                        </a:spcAft>
                      </a:pPr>
                      <a:r>
                        <a:rPr lang="tr-TR"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Çevre ve atık yönetimi eğitimi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02/08/2023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algn="l" fontAlgn="base">
                        <a:lnSpc>
                          <a:spcPct val="107000"/>
                        </a:lnSpc>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  Çevre danışmanlık firması tarafından verilen eğitimde; plaj ve otel</a:t>
                      </a:r>
                      <a:r>
                        <a:rPr lang="tr-TR" sz="1100" kern="1200" baseline="0" dirty="0">
                          <a:solidFill>
                            <a:srgbClr val="000000"/>
                          </a:solidFill>
                          <a:effectLst/>
                          <a:latin typeface="Times New Roman" panose="02020603050405020304" pitchFamily="18" charset="0"/>
                          <a:ea typeface="MS Mincho"/>
                          <a:cs typeface="Times New Roman" panose="02020603050405020304" pitchFamily="18" charset="0"/>
                        </a:rPr>
                        <a:t> </a:t>
                      </a: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personelleri çevre bilinci ve atık yönetimi konularında bilgilendirilmiştir. Personelde çevre bilinci oluşturulması açısından faydalı bir eğitim oldu.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68456945"/>
                  </a:ext>
                </a:extLst>
              </a:tr>
              <a:tr h="876360">
                <a:tc>
                  <a:txBody>
                    <a:bodyPr/>
                    <a:lstStyle/>
                    <a:p>
                      <a:pPr marL="109855" algn="ctr" eaLnBrk="0" fontAlgn="base" hangingPunct="0">
                        <a:lnSpc>
                          <a:spcPct val="107000"/>
                        </a:lnSpc>
                        <a:spcBef>
                          <a:spcPts val="400"/>
                        </a:spcBef>
                        <a:spcAft>
                          <a:spcPts val="0"/>
                        </a:spcAft>
                      </a:pPr>
                      <a:r>
                        <a:rPr lang="tr-TR" sz="10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fontAlgn="base">
                        <a:lnSpc>
                          <a:spcPct val="107000"/>
                        </a:lnSpc>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Mini </a:t>
                      </a:r>
                      <a:r>
                        <a:rPr lang="tr-TR" sz="1100" kern="1200" dirty="0" err="1">
                          <a:solidFill>
                            <a:srgbClr val="000000"/>
                          </a:solidFill>
                          <a:effectLst/>
                          <a:latin typeface="Times New Roman" panose="02020603050405020304" pitchFamily="18" charset="0"/>
                          <a:ea typeface="MS Mincho"/>
                          <a:cs typeface="Times New Roman" panose="02020603050405020304" pitchFamily="18" charset="0"/>
                        </a:rPr>
                        <a:t>club</a:t>
                      </a: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 geri dönüşüm etkinliği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16/08/2023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Mini </a:t>
                      </a:r>
                      <a:r>
                        <a:rPr lang="tr-TR" sz="1100" kern="1200" dirty="0" err="1">
                          <a:solidFill>
                            <a:srgbClr val="000000"/>
                          </a:solidFill>
                          <a:effectLst/>
                          <a:latin typeface="Times New Roman" panose="02020603050405020304" pitchFamily="18" charset="0"/>
                          <a:ea typeface="MS Mincho"/>
                          <a:cs typeface="Times New Roman" panose="02020603050405020304" pitchFamily="18" charset="0"/>
                        </a:rPr>
                        <a:t>club’deki</a:t>
                      </a: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 çocuklar ile birlikte; ambalaj atıklarından çeşitli oyuncak ve eşyaların yapıldığı, atıkların geri dönüşümü ile ilgili eğlenceli ve öğretici bir faaliyet gerçekleştirilmiştir. Çocukların ilgisinin çok iyi olduğu gözlemlenmiştir.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907896583"/>
                  </a:ext>
                </a:extLst>
              </a:tr>
              <a:tr h="898502">
                <a:tc>
                  <a:txBody>
                    <a:bodyPr/>
                    <a:lstStyle/>
                    <a:p>
                      <a:pPr marL="109855" algn="ctr" eaLnBrk="0" fontAlgn="base" hangingPunct="0">
                        <a:lnSpc>
                          <a:spcPct val="107000"/>
                        </a:lnSpc>
                        <a:spcBef>
                          <a:spcPts val="400"/>
                        </a:spcBef>
                        <a:spcAft>
                          <a:spcPts val="0"/>
                        </a:spcAft>
                      </a:pPr>
                      <a:r>
                        <a:rPr lang="tr-TR" sz="10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fontAlgn="base">
                        <a:lnSpc>
                          <a:spcPct val="107000"/>
                        </a:lnSpc>
                        <a:spcAft>
                          <a:spcPts val="0"/>
                        </a:spcAft>
                      </a:pPr>
                      <a:r>
                        <a:rPr lang="tr-TR" sz="1100" kern="1200">
                          <a:solidFill>
                            <a:srgbClr val="000000"/>
                          </a:solidFill>
                          <a:effectLst/>
                          <a:latin typeface="Times New Roman" panose="02020603050405020304" pitchFamily="18" charset="0"/>
                          <a:ea typeface="MS Mincho"/>
                          <a:cs typeface="Times New Roman" panose="02020603050405020304" pitchFamily="18" charset="0"/>
                        </a:rPr>
                        <a:t>Mavi kapak toplama kampanyasına katılım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2023 sezon boyunca</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Tüm sezon boyunca mavi kapak çıkabilecek noktalarda mavi kapaklar toplanarak Türk sakatlar derneği Fethiye Şubesine bağışlandı. Tekerlekli sandalye için derneğe destek sağlandı.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389163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910662" y="228600"/>
            <a:ext cx="7233775" cy="830997"/>
          </a:xfrm>
          <a:prstGeom prst="rect">
            <a:avLst/>
          </a:prstGeom>
          <a:noFill/>
        </p:spPr>
        <p:txBody>
          <a:bodyPr wrap="none">
            <a:spAutoFit/>
          </a:bodyPr>
          <a:lstStyle/>
          <a:p>
            <a:pPr algn="ctr">
              <a:defRPr/>
            </a:pPr>
            <a:r>
              <a:rPr lang="en-US" sz="2400" b="1" dirty="0">
                <a:solidFill>
                  <a:srgbClr val="002060"/>
                </a:solidFill>
                <a:latin typeface="+mn-lt"/>
              </a:rPr>
              <a:t>ENVIRONMENTAL EDUCATION ACTIVITIES PERFORMED </a:t>
            </a:r>
          </a:p>
          <a:p>
            <a:pPr algn="ctr">
              <a:defRPr/>
            </a:pPr>
            <a:r>
              <a:rPr lang="en-US" sz="2400" b="1" dirty="0">
                <a:solidFill>
                  <a:srgbClr val="002060"/>
                </a:solidFill>
                <a:latin typeface="+mn-lt"/>
              </a:rPr>
              <a:t>IN THE YEAR 20</a:t>
            </a:r>
            <a:r>
              <a:rPr lang="tr-TR" sz="2400" b="1" dirty="0">
                <a:solidFill>
                  <a:srgbClr val="002060"/>
                </a:solidFill>
                <a:latin typeface="+mn-lt"/>
              </a:rPr>
              <a:t>23</a:t>
            </a:r>
            <a:endParaRPr lang="en-US" sz="2400" b="1" dirty="0">
              <a:solidFill>
                <a:srgbClr val="002060"/>
              </a:solidFill>
              <a:latin typeface="+mn-lt"/>
            </a:endParaRPr>
          </a:p>
        </p:txBody>
      </p:sp>
      <p:graphicFrame>
        <p:nvGraphicFramePr>
          <p:cNvPr id="5" name="Tablo 4"/>
          <p:cNvGraphicFramePr>
            <a:graphicFrameLocks noGrp="1"/>
          </p:cNvGraphicFramePr>
          <p:nvPr>
            <p:extLst>
              <p:ext uri="{D42A27DB-BD31-4B8C-83A1-F6EECF244321}">
                <p14:modId xmlns:p14="http://schemas.microsoft.com/office/powerpoint/2010/main" val="3251604714"/>
              </p:ext>
            </p:extLst>
          </p:nvPr>
        </p:nvGraphicFramePr>
        <p:xfrm>
          <a:off x="457200" y="1295401"/>
          <a:ext cx="8229601" cy="4865883"/>
        </p:xfrm>
        <a:graphic>
          <a:graphicData uri="http://schemas.openxmlformats.org/drawingml/2006/table">
            <a:tbl>
              <a:tblPr/>
              <a:tblGrid>
                <a:gridCol w="301791">
                  <a:extLst>
                    <a:ext uri="{9D8B030D-6E8A-4147-A177-3AD203B41FA5}">
                      <a16:colId xmlns:a16="http://schemas.microsoft.com/office/drawing/2014/main" val="2808831810"/>
                    </a:ext>
                  </a:extLst>
                </a:gridCol>
                <a:gridCol w="1868781">
                  <a:extLst>
                    <a:ext uri="{9D8B030D-6E8A-4147-A177-3AD203B41FA5}">
                      <a16:colId xmlns:a16="http://schemas.microsoft.com/office/drawing/2014/main" val="4231270119"/>
                    </a:ext>
                  </a:extLst>
                </a:gridCol>
                <a:gridCol w="1230378">
                  <a:extLst>
                    <a:ext uri="{9D8B030D-6E8A-4147-A177-3AD203B41FA5}">
                      <a16:colId xmlns:a16="http://schemas.microsoft.com/office/drawing/2014/main" val="4001711063"/>
                    </a:ext>
                  </a:extLst>
                </a:gridCol>
                <a:gridCol w="4828651">
                  <a:extLst>
                    <a:ext uri="{9D8B030D-6E8A-4147-A177-3AD203B41FA5}">
                      <a16:colId xmlns:a16="http://schemas.microsoft.com/office/drawing/2014/main" val="3219758566"/>
                    </a:ext>
                  </a:extLst>
                </a:gridCol>
              </a:tblGrid>
              <a:tr h="552780">
                <a:tc>
                  <a:txBody>
                    <a:bodyPr/>
                    <a:lstStyle/>
                    <a:p>
                      <a:pPr>
                        <a:lnSpc>
                          <a:spcPct val="107000"/>
                        </a:lnSpc>
                      </a:pPr>
                      <a:endParaRPr lang="tr-TR" sz="1000">
                        <a:effectLst/>
                        <a:latin typeface="Calibri" panose="020F0502020204030204" pitchFamily="34" charset="0"/>
                        <a:cs typeface="Times New Roman" panose="02020603050405020304" pitchFamily="18" charset="0"/>
                      </a:endParaRPr>
                    </a:p>
                  </a:txBody>
                  <a:tcPr marL="83455" marR="83455" marT="41728" marB="41728">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tr-TR" sz="13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of the activity</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91" marR="62591" marT="8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tr-TR" sz="13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2591" marR="62591" marT="8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07000"/>
                        </a:lnSpc>
                        <a:spcAft>
                          <a:spcPts val="0"/>
                        </a:spcAft>
                      </a:pPr>
                      <a:r>
                        <a:rPr lang="tr-TR" sz="1300" b="1"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Short Assesment of the activity</a:t>
                      </a:r>
                      <a:r>
                        <a:rPr lang="tr-TR" sz="13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(did many people participate,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3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was the outcome, etc).</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1716" marR="81716" marT="8693"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785184738"/>
                  </a:ext>
                </a:extLst>
              </a:tr>
              <a:tr h="694843">
                <a:tc>
                  <a:txBody>
                    <a:bodyPr/>
                    <a:lstStyle/>
                    <a:p>
                      <a:pPr marL="109855" algn="ctr" eaLnBrk="0" fontAlgn="base" hangingPunct="0">
                        <a:lnSpc>
                          <a:spcPct val="107000"/>
                        </a:lnSpc>
                        <a:spcBef>
                          <a:spcPts val="400"/>
                        </a:spcBef>
                        <a:spcAft>
                          <a:spcPts val="0"/>
                        </a:spcAft>
                      </a:pPr>
                      <a:r>
                        <a:rPr lang="tr-TR"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Participation to environment wee activities</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347345" indent="-347345" algn="ctr" fontAlgn="base">
                        <a:lnSpc>
                          <a:spcPct val="107000"/>
                        </a:lnSpc>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05/06//2023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activities held within the scope of environment week activities were supported by participation.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539234566"/>
                  </a:ext>
                </a:extLst>
              </a:tr>
              <a:tr h="972018">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 cleaning activity</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26/07/2023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 cleaning activity performed with</a:t>
                      </a:r>
                      <a:r>
                        <a:rPr lang="tr-TR" sz="1100" kern="12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hotel and beach staff. The activity was very effective to maintain environmental awareness, cleaning and setting examples to the people.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662982714"/>
                  </a:ext>
                </a:extLst>
              </a:tr>
              <a:tr h="972018">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of environment and waste management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02/08/2023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Beach and hotel staff educated in environmental awareness, waste management and recycling subjects by the environment consulting firm. Positive feedbacks has been taken from the staff about the effectiveness of the education.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51470393"/>
                  </a:ext>
                </a:extLst>
              </a:tr>
              <a:tr h="754333">
                <a:tc>
                  <a:txBody>
                    <a:bodyPr/>
                    <a:lstStyle/>
                    <a:p>
                      <a:pPr marL="109855" algn="ctr" eaLnBrk="0" fontAlgn="base" hangingPunct="0">
                        <a:lnSpc>
                          <a:spcPct val="107000"/>
                        </a:lnSpc>
                        <a:spcBef>
                          <a:spcPts val="400"/>
                        </a:spcBef>
                        <a:spcAft>
                          <a:spcPts val="0"/>
                        </a:spcAft>
                      </a:pPr>
                      <a:r>
                        <a:rPr lang="tr-TR"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Mini club recycling activities</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16/08/2023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722" marR="83722" marT="41861" marB="418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About recycling of the packing wastes an educational and funny recycling activity has been performed by making some toys and various objects from wastes with the children in Mini club. Very high interest has been observed from the children.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801172706"/>
                  </a:ext>
                </a:extLst>
              </a:tr>
              <a:tr h="919891">
                <a:tc>
                  <a:txBody>
                    <a:bodyPr/>
                    <a:lstStyle/>
                    <a:p>
                      <a:pPr marL="109855" algn="ctr" eaLnBrk="0" fontAlgn="base" hangingPunct="0">
                        <a:lnSpc>
                          <a:spcPct val="107000"/>
                        </a:lnSpc>
                        <a:spcBef>
                          <a:spcPts val="400"/>
                        </a:spcBef>
                        <a:spcAft>
                          <a:spcPts val="0"/>
                        </a:spcAft>
                      </a:pPr>
                      <a:r>
                        <a:rPr lang="tr-TR" sz="11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tr-TR" sz="1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Participation in the blue cap collection capaign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109855" algn="ctr" eaLnBrk="0" fontAlgn="base" hangingPunct="0">
                        <a:lnSpc>
                          <a:spcPct val="107000"/>
                        </a:lnSpc>
                        <a:spcBef>
                          <a:spcPts val="400"/>
                        </a:spcBef>
                        <a:spcAft>
                          <a:spcPts val="0"/>
                        </a:spcAft>
                      </a:pPr>
                      <a:r>
                        <a:rPr lang="tr-TR" sz="1100" kern="1200" dirty="0" err="1">
                          <a:solidFill>
                            <a:srgbClr val="000000"/>
                          </a:solidFill>
                          <a:effectLst/>
                          <a:latin typeface="Times New Roman" panose="02020603050405020304" pitchFamily="18" charset="0"/>
                          <a:ea typeface="MS Mincho"/>
                          <a:cs typeface="Times New Roman" panose="02020603050405020304" pitchFamily="18" charset="0"/>
                        </a:rPr>
                        <a:t>During</a:t>
                      </a: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 </a:t>
                      </a:r>
                      <a:r>
                        <a:rPr lang="tr-TR" sz="1100" kern="1200" dirty="0" err="1">
                          <a:solidFill>
                            <a:srgbClr val="000000"/>
                          </a:solidFill>
                          <a:effectLst/>
                          <a:latin typeface="Times New Roman" panose="02020603050405020304" pitchFamily="18" charset="0"/>
                          <a:ea typeface="MS Mincho"/>
                          <a:cs typeface="Times New Roman" panose="02020603050405020304" pitchFamily="18" charset="0"/>
                        </a:rPr>
                        <a:t>the</a:t>
                      </a:r>
                      <a:r>
                        <a:rPr lang="tr-TR" sz="1100" kern="1200" dirty="0">
                          <a:solidFill>
                            <a:srgbClr val="000000"/>
                          </a:solidFill>
                          <a:effectLst/>
                          <a:latin typeface="Times New Roman" panose="02020603050405020304" pitchFamily="18" charset="0"/>
                          <a:ea typeface="MS Mincho"/>
                          <a:cs typeface="Times New Roman" panose="02020603050405020304" pitchFamily="18" charset="0"/>
                        </a:rPr>
                        <a:t> 2023 </a:t>
                      </a:r>
                      <a:r>
                        <a:rPr lang="tr-TR" sz="1100" kern="1200" dirty="0" err="1">
                          <a:solidFill>
                            <a:srgbClr val="000000"/>
                          </a:solidFill>
                          <a:effectLst/>
                          <a:latin typeface="Times New Roman" panose="02020603050405020304" pitchFamily="18" charset="0"/>
                          <a:ea typeface="MS Mincho"/>
                          <a:cs typeface="Times New Roman" panose="02020603050405020304" pitchFamily="18" charset="0"/>
                        </a:rPr>
                        <a:t>season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nSpc>
                          <a:spcPct val="107000"/>
                        </a:lnSpc>
                        <a:spcAft>
                          <a:spcPts val="0"/>
                        </a:spcAft>
                      </a:pP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 the entire season, blue caps were collected and donated to </a:t>
                      </a:r>
                      <a:r>
                        <a:rPr lang="en-US" sz="110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Fethiye</a:t>
                      </a:r>
                      <a:r>
                        <a:rPr lang="en-US" sz="1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branch of Turkish Disabled Association and support was provided to the association.</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3455" marR="83455" marT="41728" marB="41728"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3490050655"/>
                  </a:ext>
                </a:extLst>
              </a:tr>
            </a:tbl>
          </a:graphicData>
        </a:graphic>
      </p:graphicFrame>
    </p:spTree>
    <p:extLst>
      <p:ext uri="{BB962C8B-B14F-4D97-AF65-F5344CB8AC3E}">
        <p14:creationId xmlns:p14="http://schemas.microsoft.com/office/powerpoint/2010/main" val="30889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1981200"/>
            <a:ext cx="8229600" cy="2862263"/>
          </a:xfrm>
          <a:prstGeom prst="rect">
            <a:avLst/>
          </a:prstGeom>
        </p:spPr>
        <p:txBody>
          <a:bodyPr>
            <a:spAutoFit/>
          </a:bodyPr>
          <a:lstStyle/>
          <a:p>
            <a:pPr algn="ctr">
              <a:defRPr/>
            </a:pPr>
            <a:r>
              <a:rPr lang="tr-TR" sz="3600" b="1" dirty="0">
                <a:solidFill>
                  <a:srgbClr val="FF0000"/>
                </a:solidFill>
                <a:effectLst>
                  <a:outerShdw blurRad="38100" dist="38100" dir="2700000" algn="tl">
                    <a:srgbClr val="000000">
                      <a:alpha val="43137"/>
                    </a:srgbClr>
                  </a:outerShdw>
                </a:effectLst>
                <a:latin typeface="+mn-lt"/>
              </a:rPr>
              <a:t>2023 YILI</a:t>
            </a:r>
            <a:br>
              <a:rPr lang="tr-TR" sz="3600" b="1" dirty="0">
                <a:latin typeface="+mn-lt"/>
              </a:rPr>
            </a:br>
            <a:r>
              <a:rPr lang="tr-TR" sz="3600" b="1" dirty="0">
                <a:latin typeface="+mn-lt"/>
              </a:rPr>
              <a:t> </a:t>
            </a:r>
            <a:r>
              <a:rPr lang="tr-TR" sz="3600" b="1" dirty="0">
                <a:solidFill>
                  <a:srgbClr val="002060"/>
                </a:solidFill>
                <a:latin typeface="+mn-lt"/>
              </a:rPr>
              <a:t>MAVİ BAYRAK</a:t>
            </a:r>
            <a:br>
              <a:rPr lang="tr-TR" sz="3600" b="1" dirty="0">
                <a:solidFill>
                  <a:srgbClr val="002060"/>
                </a:solidFill>
                <a:latin typeface="+mn-lt"/>
              </a:rPr>
            </a:br>
            <a:r>
              <a:rPr lang="tr-TR" sz="3600" b="1" dirty="0">
                <a:solidFill>
                  <a:srgbClr val="002060"/>
                </a:solidFill>
                <a:latin typeface="+mn-lt"/>
              </a:rPr>
              <a:t>ÇEVRE EĞİTİM ve BİLİNÇLENDİRME</a:t>
            </a:r>
            <a:br>
              <a:rPr lang="tr-TR" sz="3600" b="1" dirty="0">
                <a:solidFill>
                  <a:srgbClr val="002060"/>
                </a:solidFill>
                <a:latin typeface="+mn-lt"/>
              </a:rPr>
            </a:br>
            <a:r>
              <a:rPr lang="tr-TR" sz="3600" b="1" dirty="0">
                <a:solidFill>
                  <a:srgbClr val="002060"/>
                </a:solidFill>
                <a:latin typeface="+mn-lt"/>
              </a:rPr>
              <a:t>ETKİNLİKLERİNİN AÇIKLAMASI VE</a:t>
            </a:r>
          </a:p>
          <a:p>
            <a:pPr algn="ctr">
              <a:defRPr/>
            </a:pPr>
            <a:r>
              <a:rPr lang="tr-TR" sz="3600" b="1" dirty="0">
                <a:solidFill>
                  <a:srgbClr val="FF0000"/>
                </a:solidFill>
                <a:effectLst>
                  <a:outerShdw blurRad="38100" dist="38100" dir="2700000" algn="tl">
                    <a:srgbClr val="000000">
                      <a:alpha val="43137"/>
                    </a:srgbClr>
                  </a:outerShdw>
                </a:effectLst>
                <a:latin typeface="+mn-lt"/>
              </a:rPr>
              <a:t>-BELGELER-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0200" y="1143000"/>
            <a:ext cx="4572000" cy="3927229"/>
          </a:xfrm>
          <a:prstGeom prst="rect">
            <a:avLst/>
          </a:prstGeom>
        </p:spPr>
        <p:txBody>
          <a:bodyPr>
            <a:spAutoFit/>
          </a:bodyPr>
          <a:lstStyle/>
          <a:p>
            <a:pPr marL="342900" indent="-342900" eaLnBrk="0" hangingPunct="0">
              <a:buClr>
                <a:schemeClr val="accent1"/>
              </a:buClr>
              <a:buSzPct val="65000"/>
            </a:pPr>
            <a:r>
              <a:rPr lang="tr-TR" sz="2000" b="1" u="sng" dirty="0">
                <a:latin typeface="Calibri" pitchFamily="34" charset="0"/>
                <a:cs typeface="Arial" charset="0"/>
              </a:rPr>
              <a:t>ETKİNLİK 1</a:t>
            </a:r>
            <a:endParaRPr lang="tr-TR" sz="20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altLang="tr-TR" dirty="0">
                <a:latin typeface="Calibri" pitchFamily="34" charset="0"/>
              </a:rPr>
              <a:t>Çevre Haftası Etkinliklerine Katılım</a:t>
            </a:r>
          </a:p>
          <a:p>
            <a:pPr marL="342900" indent="-342900" eaLnBrk="0" hangingPunct="0">
              <a:spcBef>
                <a:spcPct val="20000"/>
              </a:spcBef>
              <a:buClr>
                <a:schemeClr val="accent1"/>
              </a:buClr>
              <a:buSzPct val="65000"/>
              <a:buFont typeface="Wingdings" pitchFamily="2" charset="2"/>
              <a:buNone/>
            </a:pPr>
            <a:endParaRPr lang="tr-TR" dirty="0">
              <a:latin typeface="Calibri" pitchFamily="34" charset="0"/>
            </a:endParaRPr>
          </a:p>
          <a:p>
            <a:pPr marL="342900" indent="-342900" eaLnBrk="0" hangingPunct="0">
              <a:buClr>
                <a:schemeClr val="tx1"/>
              </a:buClr>
              <a:buSzPct val="65000"/>
            </a:pPr>
            <a:r>
              <a:rPr lang="tr-TR" sz="2000" b="1" u="sng" dirty="0">
                <a:latin typeface="Calibri" pitchFamily="34" charset="0"/>
                <a:cs typeface="Arial" charset="0"/>
              </a:rPr>
              <a:t>ETKİNLİK TARİHİ</a:t>
            </a:r>
          </a:p>
          <a:p>
            <a:pPr marL="342900" indent="-342900" eaLnBrk="0" hangingPunct="0">
              <a:buClr>
                <a:schemeClr val="tx1"/>
              </a:buClr>
              <a:buSzPct val="65000"/>
            </a:pPr>
            <a:r>
              <a:rPr lang="tr-TR" dirty="0">
                <a:latin typeface="Calibri" pitchFamily="34" charset="0"/>
                <a:cs typeface="Arial" charset="0"/>
              </a:rPr>
              <a:t>05/06/2023</a:t>
            </a:r>
          </a:p>
          <a:p>
            <a:pPr marL="342900" indent="-342900" eaLnBrk="0" hangingPunct="0">
              <a:buClr>
                <a:schemeClr val="tx1"/>
              </a:buClr>
              <a:buSzPct val="65000"/>
            </a:pPr>
            <a:endParaRPr lang="tr-TR" dirty="0">
              <a:latin typeface="Calibri" pitchFamily="34" charset="0"/>
              <a:cs typeface="Arial" charset="0"/>
            </a:endParaRPr>
          </a:p>
          <a:p>
            <a:pPr marL="342900" indent="-342900" eaLnBrk="0" hangingPunct="0">
              <a:buClr>
                <a:schemeClr val="accent1"/>
              </a:buClr>
              <a:buSzPct val="65000"/>
            </a:pPr>
            <a:r>
              <a:rPr lang="tr-TR" sz="20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dirty="0">
                <a:solidFill>
                  <a:srgbClr val="000000"/>
                </a:solidFill>
                <a:latin typeface="Calibri" pitchFamily="34" charset="0"/>
                <a:ea typeface="Calibri" pitchFamily="34" charset="0"/>
                <a:cs typeface="Calibri" pitchFamily="34" charset="0"/>
              </a:rPr>
              <a:t>Plaj ve otel personeli</a:t>
            </a:r>
          </a:p>
          <a:p>
            <a:pPr marL="342900" indent="-342900" eaLnBrk="0" hangingPunct="0">
              <a:buClr>
                <a:schemeClr val="accent1"/>
              </a:buClr>
              <a:buSzPct val="65000"/>
            </a:pPr>
            <a:endParaRPr lang="tr-TR" b="1" u="sng" dirty="0">
              <a:latin typeface="Calibri" pitchFamily="34" charset="0"/>
              <a:cs typeface="Arial" charset="0"/>
            </a:endParaRPr>
          </a:p>
          <a:p>
            <a:pPr marL="342900" indent="-342900" eaLnBrk="0" hangingPunct="0">
              <a:buClr>
                <a:schemeClr val="accent1"/>
              </a:buClr>
              <a:buSzPct val="65000"/>
            </a:pPr>
            <a:r>
              <a:rPr lang="tr-TR" sz="2000" b="1" u="sng" dirty="0">
                <a:latin typeface="Calibri" pitchFamily="34" charset="0"/>
                <a:cs typeface="Arial" charset="0"/>
              </a:rPr>
              <a:t>BELGELER</a:t>
            </a:r>
          </a:p>
          <a:p>
            <a:pPr marL="342900" indent="-342900" eaLnBrk="0" hangingPunct="0">
              <a:buClr>
                <a:schemeClr val="tx1"/>
              </a:buClr>
              <a:buSzPct val="65000"/>
            </a:pPr>
            <a:r>
              <a:rPr lang="tr-TR" dirty="0">
                <a:latin typeface="Calibri" pitchFamily="34" charset="0"/>
                <a:cs typeface="Arial" charset="0"/>
              </a:rPr>
              <a:t>Fotoğraf</a:t>
            </a:r>
          </a:p>
          <a:p>
            <a:pPr marL="342900" indent="-342900" eaLnBrk="0" hangingPunct="0">
              <a:buClr>
                <a:schemeClr val="tx1"/>
              </a:buClr>
              <a:buSzPct val="65000"/>
            </a:pPr>
            <a:endParaRPr lang="tr-TR" dirty="0">
              <a:latin typeface="Calibri" pitchFamily="34" charset="0"/>
              <a:cs typeface="Arial" charset="0"/>
            </a:endParaRPr>
          </a:p>
          <a:p>
            <a:pPr marL="342900" indent="-342900" eaLnBrk="0" hangingPunct="0">
              <a:buClr>
                <a:schemeClr val="tx1"/>
              </a:buClr>
              <a:buSzPct val="65000"/>
            </a:pPr>
            <a:endParaRPr lang="tr-TR" dirty="0">
              <a:latin typeface="Calibri" pitchFamily="34" charset="0"/>
              <a:cs typeface="Arial" charset="0"/>
            </a:endParaRPr>
          </a:p>
        </p:txBody>
      </p:sp>
    </p:spTree>
    <p:extLst>
      <p:ext uri="{BB962C8B-B14F-4D97-AF65-F5344CB8AC3E}">
        <p14:creationId xmlns:p14="http://schemas.microsoft.com/office/powerpoint/2010/main" val="72346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8600" y="5257800"/>
            <a:ext cx="8686800" cy="369332"/>
          </a:xfrm>
          <a:prstGeom prst="rect">
            <a:avLst/>
          </a:prstGeom>
        </p:spPr>
        <p:txBody>
          <a:bodyPr wrap="square">
            <a:spAutoFit/>
          </a:bodyPr>
          <a:lstStyle/>
          <a:p>
            <a:pPr marL="342900" indent="-342900" eaLnBrk="0" hangingPunct="0">
              <a:buClr>
                <a:schemeClr val="tx1"/>
              </a:buClr>
              <a:buSzPct val="65000"/>
            </a:pPr>
            <a:r>
              <a:rPr lang="tr-TR" dirty="0">
                <a:latin typeface="Calibri" pitchFamily="34" charset="0"/>
                <a:cs typeface="Arial" charset="0"/>
              </a:rPr>
              <a:t>      </a:t>
            </a:r>
          </a:p>
        </p:txBody>
      </p:sp>
      <p:pic>
        <p:nvPicPr>
          <p:cNvPr id="4" name="Resim 3"/>
          <p:cNvPicPr>
            <a:picLocks noChangeAspect="1"/>
          </p:cNvPicPr>
          <p:nvPr/>
        </p:nvPicPr>
        <p:blipFill>
          <a:blip r:embed="rId2"/>
          <a:stretch>
            <a:fillRect/>
          </a:stretch>
        </p:blipFill>
        <p:spPr>
          <a:xfrm>
            <a:off x="685800" y="304800"/>
            <a:ext cx="7924799" cy="4724400"/>
          </a:xfrm>
          <a:prstGeom prst="rect">
            <a:avLst/>
          </a:prstGeom>
        </p:spPr>
      </p:pic>
    </p:spTree>
    <p:extLst>
      <p:ext uri="{BB962C8B-B14F-4D97-AF65-F5344CB8AC3E}">
        <p14:creationId xmlns:p14="http://schemas.microsoft.com/office/powerpoint/2010/main" val="122112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Dikdörtgen"/>
          <p:cNvSpPr>
            <a:spLocks noChangeArrowheads="1"/>
          </p:cNvSpPr>
          <p:nvPr/>
        </p:nvSpPr>
        <p:spPr bwMode="auto">
          <a:xfrm>
            <a:off x="609600" y="990600"/>
            <a:ext cx="7620000" cy="4565352"/>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2</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altLang="tr-TR" sz="2000" dirty="0">
                <a:latin typeface="Calibri" pitchFamily="34" charset="0"/>
              </a:rPr>
              <a:t>Çevre Temizliği Etkinliği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a:latin typeface="Calibri" pitchFamily="34" charset="0"/>
                <a:cs typeface="Arial" charset="0"/>
              </a:rPr>
              <a:t>26/07/2023</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lvl="0" eaLnBrk="0" hangingPunct="0">
              <a:spcBef>
                <a:spcPts val="400"/>
              </a:spcBef>
              <a:buClr>
                <a:srgbClr val="2DA2BF"/>
              </a:buClr>
              <a:buSzPct val="65000"/>
            </a:pPr>
            <a:r>
              <a:rPr lang="tr-TR" sz="2000" dirty="0">
                <a:solidFill>
                  <a:prstClr val="black"/>
                </a:solidFill>
                <a:latin typeface="Calibri"/>
                <a:ea typeface="MS Mincho" pitchFamily="49" charset="-128"/>
                <a:cs typeface="Times New Roman" pitchFamily="18" charset="0"/>
              </a:rPr>
              <a:t>Plaj ve otel personeli. </a:t>
            </a:r>
            <a:endParaRPr lang="tr-TR" sz="2000" dirty="0">
              <a:solidFill>
                <a:srgbClr val="000000"/>
              </a:solidFill>
              <a:latin typeface="Calibri"/>
              <a:ea typeface="Calibri" pitchFamily="34" charset="0"/>
              <a:cs typeface="Calibri" pitchFamily="34" charset="0"/>
            </a:endParaRPr>
          </a:p>
          <a:p>
            <a:pPr marL="342900" lvl="0" indent="-342900" eaLnBrk="0" hangingPunct="0">
              <a:spcBef>
                <a:spcPts val="400"/>
              </a:spcBef>
              <a:buClr>
                <a:srgbClr val="2DA2BF"/>
              </a:buClr>
              <a:buSzPct val="65000"/>
            </a:pPr>
            <a:endParaRPr lang="tr-TR" sz="2000" b="1" u="sng" dirty="0">
              <a:solidFill>
                <a:prstClr val="black"/>
              </a:solidFill>
              <a:latin typeface="Calibri"/>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7200" y="4953000"/>
            <a:ext cx="8077200" cy="923330"/>
          </a:xfrm>
          <a:prstGeom prst="rect">
            <a:avLst/>
          </a:prstGeom>
        </p:spPr>
        <p:txBody>
          <a:bodyPr wrap="square">
            <a:spAutoFit/>
          </a:bodyPr>
          <a:lstStyle/>
          <a:p>
            <a:pPr lvl="0"/>
            <a:r>
              <a:rPr lang="tr-TR" dirty="0">
                <a:ea typeface="MS Mincho" pitchFamily="49" charset="-128"/>
                <a:cs typeface="Times New Roman" pitchFamily="18" charset="0"/>
              </a:rPr>
              <a:t>Otel ve plaj çalışanlarının katılımıyla gerçekleşen etkinlikte; çevre bilincinin geliştirilmesi, seçilen bölgenin çöplerden arındırılması ve topluma örnek davranış teşkil edilmesi yönlerinden etki ve fayda sağlanmıştır.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26667" b="12222"/>
          <a:stretch/>
        </p:blipFill>
        <p:spPr>
          <a:xfrm>
            <a:off x="457200" y="381000"/>
            <a:ext cx="3657600" cy="4191000"/>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t="24444" b="11111"/>
          <a:stretch/>
        </p:blipFill>
        <p:spPr>
          <a:xfrm>
            <a:off x="4260447" y="381000"/>
            <a:ext cx="4086081" cy="4190999"/>
          </a:xfrm>
          <a:prstGeom prst="rect">
            <a:avLst/>
          </a:prstGeom>
        </p:spPr>
      </p:pic>
    </p:spTree>
    <p:extLst>
      <p:ext uri="{BB962C8B-B14F-4D97-AF65-F5344CB8AC3E}">
        <p14:creationId xmlns:p14="http://schemas.microsoft.com/office/powerpoint/2010/main" val="317557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7 Dikdörtgen"/>
          <p:cNvSpPr>
            <a:spLocks noChangeArrowheads="1"/>
          </p:cNvSpPr>
          <p:nvPr/>
        </p:nvSpPr>
        <p:spPr bwMode="auto">
          <a:xfrm>
            <a:off x="533400" y="1219200"/>
            <a:ext cx="7924800" cy="421653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3</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sz="2000" dirty="0">
                <a:latin typeface="Calibri" pitchFamily="34" charset="0"/>
              </a:rPr>
              <a:t>Çevre ve Atık Yönetimi Eğitimi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r>
              <a:rPr lang="tr-TR" sz="2000" dirty="0">
                <a:latin typeface="Calibri" pitchFamily="34" charset="0"/>
              </a:rPr>
              <a:t>02/08/2023</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Plaj ve otel personeli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4566</TotalTime>
  <Words>985</Words>
  <Application>Microsoft Office PowerPoint</Application>
  <PresentationFormat>Ekran Gösterisi (4:3)</PresentationFormat>
  <Paragraphs>203</Paragraphs>
  <Slides>15</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Calibri</vt:lpstr>
      <vt:lpstr>Times New Roman</vt:lpstr>
      <vt:lpstr>Verdana</vt:lpstr>
      <vt:lpstr>Wingdings</vt:lpstr>
      <vt:lpstr>Wingdings 2</vt:lpstr>
      <vt:lpstr>Wingdings 3</vt: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call center</cp:lastModifiedBy>
  <cp:revision>355</cp:revision>
  <cp:lastPrinted>1601-01-01T00:00:00Z</cp:lastPrinted>
  <dcterms:created xsi:type="dcterms:W3CDTF">1601-01-01T00:00:00Z</dcterms:created>
  <dcterms:modified xsi:type="dcterms:W3CDTF">2023-12-04T07:47:03Z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