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7" r:id="rId1"/>
  </p:sldMasterIdLst>
  <p:notesMasterIdLst>
    <p:notesMasterId r:id="rId5"/>
  </p:notesMasterIdLst>
  <p:sldIdLst>
    <p:sldId id="420" r:id="rId2"/>
    <p:sldId id="569" r:id="rId3"/>
    <p:sldId id="570" r:id="rId4"/>
  </p:sldIdLst>
  <p:sldSz cx="9906000" cy="6858000" type="A4"/>
  <p:notesSz cx="6858000" cy="99472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37" autoAdjust="0"/>
    <p:restoredTop sz="99763" autoAdjust="0"/>
  </p:normalViewPr>
  <p:slideViewPr>
    <p:cSldViewPr snapToGrid="0">
      <p:cViewPr varScale="1">
        <p:scale>
          <a:sx n="69" d="100"/>
          <a:sy n="69" d="100"/>
        </p:scale>
        <p:origin x="72" y="1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92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200"/>
            </a:lvl1pPr>
          </a:lstStyle>
          <a:p>
            <a:fld id="{4E80808E-3841-4DDC-8A92-3349F219C2A0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003300" y="1243013"/>
            <a:ext cx="48514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1" y="4787129"/>
            <a:ext cx="5486400" cy="3916739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48188"/>
            <a:ext cx="2971800" cy="499091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200"/>
            </a:lvl1pPr>
          </a:lstStyle>
          <a:p>
            <a:fld id="{8791BC58-FE79-4FE6-A4A0-9049CFA69EA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1003300" y="1243013"/>
            <a:ext cx="4851400" cy="33575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0646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153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993775" y="1233488"/>
            <a:ext cx="4810125" cy="3332162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1BC58-FE79-4FE6-A4A0-9049CFA69EA6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814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4492" y="2404534"/>
            <a:ext cx="63106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4492" y="4050834"/>
            <a:ext cx="63106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522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609600"/>
            <a:ext cx="6984793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3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9988" y="3632200"/>
            <a:ext cx="586992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470400"/>
            <a:ext cx="6984793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802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1931988"/>
            <a:ext cx="6984793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6932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709" y="609600"/>
            <a:ext cx="657648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440269" y="790378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5571" y="2886556"/>
            <a:ext cx="4953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7800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12" y="609600"/>
            <a:ext cx="697791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50332" y="4013200"/>
            <a:ext cx="6984794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682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64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3735" y="609600"/>
            <a:ext cx="1060104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0335" y="609600"/>
            <a:ext cx="5736372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694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68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5" y="2700868"/>
            <a:ext cx="6984793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5" y="4527448"/>
            <a:ext cx="6984793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2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335" y="2160589"/>
            <a:ext cx="3399528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5600" y="2160590"/>
            <a:ext cx="3399528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397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043" y="2160983"/>
            <a:ext cx="340081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043" y="2737246"/>
            <a:ext cx="3400819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4311" y="2160983"/>
            <a:ext cx="340081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34312" y="2737246"/>
            <a:ext cx="3400814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94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9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4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1498604"/>
            <a:ext cx="3131804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875" y="514925"/>
            <a:ext cx="3667252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2777069"/>
            <a:ext cx="313180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77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334" y="4800600"/>
            <a:ext cx="698479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334" y="609600"/>
            <a:ext cx="6984793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0334" y="5367338"/>
            <a:ext cx="6984792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2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906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334" y="609600"/>
            <a:ext cx="698479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334" y="2160590"/>
            <a:ext cx="6984793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54171" y="6041363"/>
            <a:ext cx="74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C2FB-9145-4830-95E9-EE012CCFB516}" type="datetimeFigureOut">
              <a:rPr lang="tr-TR" smtClean="0"/>
              <a:pPr/>
              <a:t>26.11.2024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0334" y="6041363"/>
            <a:ext cx="5116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9914" y="6041363"/>
            <a:ext cx="555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043D73-3930-45EF-87EA-7C6593ACBF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7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9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  <p:sldLayoutId id="2147484030" r:id="rId13"/>
    <p:sldLayoutId id="2147484031" r:id="rId14"/>
    <p:sldLayoutId id="2147484032" r:id="rId15"/>
    <p:sldLayoutId id="214748403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2209" y="320401"/>
            <a:ext cx="8363164" cy="441789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2025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</a:t>
            </a:r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GERÇEKLEŞTİRİLMESİ PLANLANAN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ÇEVRE EĞİTİM ETKİNLİKLERİ</a:t>
            </a:r>
            <a:r>
              <a:rPr lang="tr-TR" sz="1800" dirty="0"/>
              <a:t/>
            </a:r>
            <a:br>
              <a:rPr lang="tr-TR" sz="1800" dirty="0"/>
            </a:br>
            <a:endParaRPr lang="tr-TR" sz="1800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99533" y="5810930"/>
            <a:ext cx="8478212" cy="640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0" dirty="0" smtClean="0">
                <a:latin typeface="Calibri" panose="020F0502020204030204" pitchFamily="34" charset="0"/>
              </a:rPr>
              <a:t> </a:t>
            </a:r>
            <a:r>
              <a:rPr lang="tr-TR" sz="890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0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0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0" b="1" dirty="0">
                <a:latin typeface="Calibri" panose="020F0502020204030204" pitchFamily="34" charset="0"/>
              </a:rPr>
              <a:t>ETKİNLİKLERİ ORGANİZE EDEN BELEDİYE-DERNEK VEYA İŞLETME : Muratpaşa </a:t>
            </a:r>
            <a:r>
              <a:rPr lang="tr-TR" sz="890" b="1" dirty="0" smtClean="0">
                <a:latin typeface="Calibri" panose="020F0502020204030204" pitchFamily="34" charset="0"/>
              </a:rPr>
              <a:t>Belediyesi </a:t>
            </a:r>
            <a:endParaRPr lang="tr-TR" sz="890" dirty="0">
              <a:latin typeface="Calibri" panose="020F0502020204030204" pitchFamily="34" charset="0"/>
            </a:endParaRPr>
          </a:p>
          <a:p>
            <a:r>
              <a:rPr lang="tr-TR" sz="890" dirty="0">
                <a:latin typeface="Calibri" panose="020F0502020204030204" pitchFamily="34" charset="0"/>
              </a:rPr>
              <a:t>( ACTIVITIES ORGANIZED BY </a:t>
            </a:r>
            <a:r>
              <a:rPr lang="tr-TR" sz="890" dirty="0" smtClean="0">
                <a:latin typeface="Calibri" panose="020F0502020204030204" pitchFamily="34" charset="0"/>
              </a:rPr>
              <a:t>)</a:t>
            </a:r>
            <a:endParaRPr lang="tr-TR" sz="89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İçerik Yer Tutucus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02804"/>
              </p:ext>
            </p:extLst>
          </p:nvPr>
        </p:nvGraphicFramePr>
        <p:xfrm>
          <a:off x="488758" y="760948"/>
          <a:ext cx="8458199" cy="4919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38">
                  <a:extLst>
                    <a:ext uri="{9D8B030D-6E8A-4147-A177-3AD203B41FA5}">
                      <a16:colId xmlns:a16="http://schemas.microsoft.com/office/drawing/2014/main" val="3903955484"/>
                    </a:ext>
                  </a:extLst>
                </a:gridCol>
                <a:gridCol w="971997">
                  <a:extLst>
                    <a:ext uri="{9D8B030D-6E8A-4147-A177-3AD203B41FA5}">
                      <a16:colId xmlns:a16="http://schemas.microsoft.com/office/drawing/2014/main" val="2181547883"/>
                    </a:ext>
                  </a:extLst>
                </a:gridCol>
                <a:gridCol w="1156678">
                  <a:extLst>
                    <a:ext uri="{9D8B030D-6E8A-4147-A177-3AD203B41FA5}">
                      <a16:colId xmlns:a16="http://schemas.microsoft.com/office/drawing/2014/main" val="3123927768"/>
                    </a:ext>
                  </a:extLst>
                </a:gridCol>
                <a:gridCol w="608104">
                  <a:extLst>
                    <a:ext uri="{9D8B030D-6E8A-4147-A177-3AD203B41FA5}">
                      <a16:colId xmlns:a16="http://schemas.microsoft.com/office/drawing/2014/main" val="2685073487"/>
                    </a:ext>
                  </a:extLst>
                </a:gridCol>
                <a:gridCol w="340616">
                  <a:extLst>
                    <a:ext uri="{9D8B030D-6E8A-4147-A177-3AD203B41FA5}">
                      <a16:colId xmlns:a16="http://schemas.microsoft.com/office/drawing/2014/main" val="3318753978"/>
                    </a:ext>
                  </a:extLst>
                </a:gridCol>
                <a:gridCol w="1163083">
                  <a:extLst>
                    <a:ext uri="{9D8B030D-6E8A-4147-A177-3AD203B41FA5}">
                      <a16:colId xmlns:a16="http://schemas.microsoft.com/office/drawing/2014/main" val="1769776021"/>
                    </a:ext>
                  </a:extLst>
                </a:gridCol>
                <a:gridCol w="822465">
                  <a:extLst>
                    <a:ext uri="{9D8B030D-6E8A-4147-A177-3AD203B41FA5}">
                      <a16:colId xmlns:a16="http://schemas.microsoft.com/office/drawing/2014/main" val="945105063"/>
                    </a:ext>
                  </a:extLst>
                </a:gridCol>
                <a:gridCol w="1478776">
                  <a:extLst>
                    <a:ext uri="{9D8B030D-6E8A-4147-A177-3AD203B41FA5}">
                      <a16:colId xmlns:a16="http://schemas.microsoft.com/office/drawing/2014/main" val="2400868764"/>
                    </a:ext>
                  </a:extLst>
                </a:gridCol>
                <a:gridCol w="779242">
                  <a:extLst>
                    <a:ext uri="{9D8B030D-6E8A-4147-A177-3AD203B41FA5}">
                      <a16:colId xmlns:a16="http://schemas.microsoft.com/office/drawing/2014/main" val="171215399"/>
                    </a:ext>
                  </a:extLst>
                </a:gridCol>
              </a:tblGrid>
              <a:tr h="750511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2729402069"/>
                  </a:ext>
                </a:extLst>
              </a:tr>
              <a:tr h="1684323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Sıfır Atık Eğitimleri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Belediye, Otel , Hastane vb. çalışanları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 and Zero Waste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Educations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Students, Workers at our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Municipality Hotel, Hospital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etc.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Increase the Environmental Awareness and Recycling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5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377191"/>
                  </a:ext>
                </a:extLst>
              </a:tr>
              <a:tr h="1242291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 Söyleşileri, Panelleri, Seminerleri ve Eğitimleri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Ecology Panels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Life </a:t>
                      </a:r>
                      <a:r>
                        <a:rPr lang="en-GB" sz="1000" b="0" noProof="0" dirty="0" smtClean="0">
                          <a:latin typeface="Calibri" pitchFamily="34" charset="0"/>
                        </a:rPr>
                        <a:t>Awareness </a:t>
                      </a:r>
                    </a:p>
                    <a:p>
                      <a:pPr algn="ctr"/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5</a:t>
                      </a:r>
                      <a:endParaRPr lang="en-GB" sz="1000" b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230031994"/>
                  </a:ext>
                </a:extLst>
              </a:tr>
              <a:tr h="1242291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İle İlgili Belgesel ve Film Gösterimleri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Doğanın Korunması ve Çevre Sorunlarına Dikkat Çekilmesi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3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kern="1200" noProof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Documentary Movies About Environment And Ecology Life</a:t>
                      </a:r>
                      <a:endParaRPr lang="en-GB" sz="1000" b="0" kern="1200" noProof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Protection</a:t>
                      </a:r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 The Environment  and Take Attention to Environmental Pollution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 smtClean="0">
                          <a:latin typeface="Calibri" pitchFamily="34" charset="0"/>
                        </a:rPr>
                        <a:t>202</a:t>
                      </a:r>
                      <a:r>
                        <a:rPr lang="tr-TR" sz="1000" b="0" dirty="0" smtClean="0">
                          <a:latin typeface="Calibri" pitchFamily="34" charset="0"/>
                        </a:rPr>
                        <a:t>5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557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3841" y="241508"/>
            <a:ext cx="7623451" cy="35895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2025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945537"/>
              </p:ext>
            </p:extLst>
          </p:nvPr>
        </p:nvGraphicFramePr>
        <p:xfrm>
          <a:off x="457201" y="779939"/>
          <a:ext cx="8576732" cy="501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2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7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09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95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3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97113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5304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Atölye Çalışmaları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5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Workshops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about Environment</a:t>
                      </a:r>
                    </a:p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and Wastes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Citizens and 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2024</a:t>
                      </a:r>
                      <a:endParaRPr lang="en-US" sz="1000" noProof="0" dirty="0" smtClean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36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Konulu Kısa Film ve / veya Fotoğraf Yarışmaları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tr-TR" sz="1000" b="0" i="0" u="none" strike="noStrike" kern="1200" baseline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000" b="0" i="0" u="none" strike="noStrike" kern="1200" baseline="0" noProof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Short Film and Photography Competition about Environment</a:t>
                      </a:r>
                      <a:endParaRPr lang="en-US" sz="1000" b="0" i="0" u="none" strike="noStrike" kern="1200" baseline="0" noProof="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Students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</a:txBody>
                  <a:tcPr marL="60365" marR="60365" marT="37148" marB="37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2024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6272">
                <a:tc>
                  <a:txBody>
                    <a:bodyPr/>
                    <a:lstStyle/>
                    <a:p>
                      <a:pPr algn="ctr"/>
                      <a:r>
                        <a:rPr lang="tr-TR" sz="10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Toplama ve Ayrıştırma Tesislerine Teknik</a:t>
                      </a:r>
                      <a:r>
                        <a:rPr lang="tr-TR" sz="1000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Geziler</a:t>
                      </a:r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 </a:t>
                      </a:r>
                    </a:p>
                    <a:p>
                      <a:pPr algn="ctr"/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Geri Dönüşümün Yerinde Görülmesi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7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Technical Visit to the Packaging Waste Recycling  Plant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Students and Citizens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noProof="0" dirty="0" smtClean="0">
                          <a:latin typeface="Calibri" pitchFamily="34" charset="0"/>
                        </a:rPr>
                        <a:t>Teach</a:t>
                      </a:r>
                      <a:r>
                        <a:rPr lang="en-US" sz="1000" baseline="0" noProof="0" dirty="0" smtClean="0">
                          <a:latin typeface="Calibri" pitchFamily="34" charset="0"/>
                        </a:rPr>
                        <a:t> the Recycling Process at the Packaging Plant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62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Konularında Farkındalık Yaratacak Doğa Gezileri</a:t>
                      </a:r>
                    </a:p>
                    <a:p>
                      <a:pPr algn="ctr"/>
                      <a:endParaRPr lang="tr-TR" sz="10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Sivil</a:t>
                      </a:r>
                      <a:r>
                        <a:rPr lang="tr-TR" sz="1000" baseline="0" dirty="0" smtClean="0">
                          <a:latin typeface="Calibri" pitchFamily="34" charset="0"/>
                        </a:rPr>
                        <a:t> Toplum Kuruluş Üyeleri ve Vatandaşlar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Çevre Bilincinin Arttırılması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Tüm Yıl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8</a:t>
                      </a:r>
                      <a:endParaRPr lang="tr-TR" sz="100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smtClean="0">
                          <a:latin typeface="Calibri" pitchFamily="34" charset="0"/>
                        </a:rPr>
                        <a:t>Trekking</a:t>
                      </a:r>
                      <a:r>
                        <a:rPr lang="tr-TR" sz="1000" baseline="0" noProof="0" dirty="0" smtClean="0">
                          <a:latin typeface="Calibri" pitchFamily="34" charset="0"/>
                        </a:rPr>
                        <a:t> 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noProof="0" dirty="0" err="1" smtClean="0">
                          <a:latin typeface="Calibri" pitchFamily="34" charset="0"/>
                        </a:rPr>
                        <a:t>Society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Members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and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 </a:t>
                      </a:r>
                      <a:r>
                        <a:rPr lang="tr-TR" sz="1000" noProof="0" dirty="0" err="1" smtClean="0">
                          <a:latin typeface="Calibri" pitchFamily="34" charset="0"/>
                        </a:rPr>
                        <a:t>Citizens</a:t>
                      </a:r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US" sz="100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579769" y="5791269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</p:spTree>
    <p:extLst>
      <p:ext uri="{BB962C8B-B14F-4D97-AF65-F5344CB8AC3E}">
        <p14:creationId xmlns:p14="http://schemas.microsoft.com/office/powerpoint/2010/main" val="314900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334" y="332510"/>
            <a:ext cx="7589386" cy="346364"/>
          </a:xfrm>
        </p:spPr>
        <p:txBody>
          <a:bodyPr>
            <a:noAutofit/>
          </a:bodyPr>
          <a:lstStyle/>
          <a:p>
            <a:pPr algn="ctr"/>
            <a:r>
              <a:rPr lang="tr-TR" sz="18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2025 </a:t>
            </a:r>
            <a:r>
              <a:rPr lang="tr-TR" sz="18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YILINDA GERÇEKLEŞTİRİLMESİ PLANLANAN ÇEVRE EĞİTİM ETKİNLİKLERİ</a:t>
            </a:r>
            <a:r>
              <a:rPr lang="tr-TR" sz="1463" dirty="0"/>
              <a:t/>
            </a:r>
            <a:br>
              <a:rPr lang="tr-TR" sz="1463" dirty="0"/>
            </a:br>
            <a:endParaRPr lang="tr-TR" sz="1463" dirty="0">
              <a:latin typeface="Calibri" panose="020F050202020403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52769" y="5747065"/>
            <a:ext cx="7254197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894" dirty="0">
                <a:latin typeface="Calibri" panose="020F0502020204030204" pitchFamily="34" charset="0"/>
              </a:rPr>
              <a:t> </a:t>
            </a:r>
            <a:r>
              <a:rPr lang="tr-TR" sz="894" b="1" dirty="0">
                <a:latin typeface="Calibri" panose="020F0502020204030204" pitchFamily="34" charset="0"/>
              </a:rPr>
              <a:t>ETKİNLİKLERİN HİTAP ETTİĞİ BÖLGE: </a:t>
            </a:r>
            <a:r>
              <a:rPr lang="tr-TR" sz="894" dirty="0">
                <a:latin typeface="Calibri" panose="020F0502020204030204" pitchFamily="34" charset="0"/>
              </a:rPr>
              <a:t>Muratpaşa </a:t>
            </a:r>
            <a:r>
              <a:rPr lang="tr-TR" sz="894" dirty="0">
                <a:solidFill>
                  <a:schemeClr val="dk1"/>
                </a:solidFill>
                <a:latin typeface="Calibri" panose="020F0502020204030204" pitchFamily="34" charset="0"/>
              </a:rPr>
              <a:t>Environment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REGION OF ACTIVITES ) </a:t>
            </a:r>
          </a:p>
          <a:p>
            <a:r>
              <a:rPr lang="tr-TR" sz="894" b="1" dirty="0">
                <a:latin typeface="Calibri" panose="020F0502020204030204" pitchFamily="34" charset="0"/>
              </a:rPr>
              <a:t>ETKİNLİKLERİ ORGANİZE EDEN BELEDİYE-DERNEK VEYA İŞLETME : Muratpaşa Belediyesi </a:t>
            </a:r>
            <a:endParaRPr lang="tr-TR" sz="894" dirty="0">
              <a:latin typeface="Calibri" panose="020F0502020204030204" pitchFamily="34" charset="0"/>
            </a:endParaRPr>
          </a:p>
          <a:p>
            <a:r>
              <a:rPr lang="tr-TR" sz="894" dirty="0">
                <a:latin typeface="Calibri" panose="020F0502020204030204" pitchFamily="34" charset="0"/>
              </a:rPr>
              <a:t>( ACTIVITIES ORGANIZED BY )</a:t>
            </a: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17839"/>
              </p:ext>
            </p:extLst>
          </p:nvPr>
        </p:nvGraphicFramePr>
        <p:xfrm>
          <a:off x="509545" y="801537"/>
          <a:ext cx="8576734" cy="4945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175">
                  <a:extLst>
                    <a:ext uri="{9D8B030D-6E8A-4147-A177-3AD203B41FA5}">
                      <a16:colId xmlns:a16="http://schemas.microsoft.com/office/drawing/2014/main" val="4217659136"/>
                    </a:ext>
                  </a:extLst>
                </a:gridCol>
                <a:gridCol w="1085420">
                  <a:extLst>
                    <a:ext uri="{9D8B030D-6E8A-4147-A177-3AD203B41FA5}">
                      <a16:colId xmlns:a16="http://schemas.microsoft.com/office/drawing/2014/main" val="1233579803"/>
                    </a:ext>
                  </a:extLst>
                </a:gridCol>
                <a:gridCol w="1073089">
                  <a:extLst>
                    <a:ext uri="{9D8B030D-6E8A-4147-A177-3AD203B41FA5}">
                      <a16:colId xmlns:a16="http://schemas.microsoft.com/office/drawing/2014/main" val="2758385217"/>
                    </a:ext>
                  </a:extLst>
                </a:gridCol>
                <a:gridCol w="664900">
                  <a:extLst>
                    <a:ext uri="{9D8B030D-6E8A-4147-A177-3AD203B41FA5}">
                      <a16:colId xmlns:a16="http://schemas.microsoft.com/office/drawing/2014/main" val="4083064908"/>
                    </a:ext>
                  </a:extLst>
                </a:gridCol>
                <a:gridCol w="389713">
                  <a:extLst>
                    <a:ext uri="{9D8B030D-6E8A-4147-A177-3AD203B41FA5}">
                      <a16:colId xmlns:a16="http://schemas.microsoft.com/office/drawing/2014/main" val="346850215"/>
                    </a:ext>
                  </a:extLst>
                </a:gridCol>
                <a:gridCol w="1163029">
                  <a:extLst>
                    <a:ext uri="{9D8B030D-6E8A-4147-A177-3AD203B41FA5}">
                      <a16:colId xmlns:a16="http://schemas.microsoft.com/office/drawing/2014/main" val="1281675332"/>
                    </a:ext>
                  </a:extLst>
                </a:gridCol>
                <a:gridCol w="808677">
                  <a:extLst>
                    <a:ext uri="{9D8B030D-6E8A-4147-A177-3AD203B41FA5}">
                      <a16:colId xmlns:a16="http://schemas.microsoft.com/office/drawing/2014/main" val="1870648865"/>
                    </a:ext>
                  </a:extLst>
                </a:gridCol>
                <a:gridCol w="1162560">
                  <a:extLst>
                    <a:ext uri="{9D8B030D-6E8A-4147-A177-3AD203B41FA5}">
                      <a16:colId xmlns:a16="http://schemas.microsoft.com/office/drawing/2014/main" val="2269095533"/>
                    </a:ext>
                  </a:extLst>
                </a:gridCol>
                <a:gridCol w="1076171">
                  <a:extLst>
                    <a:ext uri="{9D8B030D-6E8A-4147-A177-3AD203B41FA5}">
                      <a16:colId xmlns:a16="http://schemas.microsoft.com/office/drawing/2014/main" val="2457125191"/>
                    </a:ext>
                  </a:extLst>
                </a:gridCol>
              </a:tblGrid>
              <a:tr h="583899"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 ADI / KATEGORİSİ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HEDEF GRUP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ETKİNLİK</a:t>
                      </a:r>
                      <a:r>
                        <a:rPr lang="tr-TR" sz="900" baseline="0" dirty="0" smtClean="0">
                          <a:latin typeface="Calibri" panose="020F0502020204030204" pitchFamily="34" charset="0"/>
                        </a:rPr>
                        <a:t> AMACI VE İÇERİĞİ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dirty="0" smtClean="0">
                          <a:latin typeface="Calibri" panose="020F0502020204030204" pitchFamily="34" charset="0"/>
                        </a:rPr>
                        <a:t>TARİH</a:t>
                      </a:r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r-TR" sz="900" dirty="0">
                        <a:latin typeface="Calibri" panose="020F0502020204030204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/ CATEGORY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TARGET GROUP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ACTIVITY NAME AND CONTENT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900" b="0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9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DATE </a:t>
                      </a:r>
                      <a:endParaRPr lang="tr-TR" sz="900" b="0" i="0" u="none" strike="noStrike" kern="1200" baseline="0" dirty="0" smtClean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475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Falezler ve  Deniz Dibi Temizliği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Vatandaşlar ve Öğrenciler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Toprak ve Suyun  Temizliğinin Öneminin Vurgulanması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9</a:t>
                      </a:r>
                      <a:endParaRPr lang="tr-TR" sz="10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Coastal  And Sea Cleaning</a:t>
                      </a:r>
                      <a:r>
                        <a:rPr lang="tr-TR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Students and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Citizens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Emphasize Soil and Sea Pollution</a:t>
                      </a:r>
                      <a:r>
                        <a:rPr lang="en-US" sz="1000" b="0" baseline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Problems </a:t>
                      </a:r>
                      <a:endParaRPr lang="en-US" sz="1000" b="0" noProof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2024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7904240"/>
                  </a:ext>
                </a:extLst>
              </a:tr>
              <a:tr h="1227503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İklim Krizi Eylem Planı Eğitimleri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Kamu Kurumları, STK’lar,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Öğrenciler, Vatandaşlar, 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Bilincinin Arttırılması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b="0" i="0" u="none" strike="noStrike" kern="1200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Education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about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Climate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Change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Societies 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000" b="0" i="0" u="none" strike="noStrike" kern="120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Citiziens</a:t>
                      </a:r>
                      <a:endParaRPr lang="en-GB" sz="1000" b="0" i="0" u="none" strike="noStrike" kern="1200" baseline="0" noProof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0" algn="l" defTabSz="457200" rtl="0" eaLnBrk="1" latinLnBrk="0" hangingPunct="1"/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noProof="0" dirty="0" smtClean="0">
                          <a:latin typeface="Calibri" pitchFamily="34" charset="0"/>
                        </a:rPr>
                        <a:t>Increase </a:t>
                      </a:r>
                      <a:r>
                        <a:rPr lang="tr-TR" sz="1000" noProof="0" dirty="0" smtClean="0">
                          <a:latin typeface="Calibri" pitchFamily="34" charset="0"/>
                        </a:rPr>
                        <a:t>t</a:t>
                      </a:r>
                      <a:r>
                        <a:rPr lang="en-US" sz="1000" noProof="0" dirty="0" smtClean="0">
                          <a:latin typeface="Calibri" pitchFamily="34" charset="0"/>
                        </a:rPr>
                        <a:t>he Environmental Awareness </a:t>
                      </a:r>
                    </a:p>
                    <a:p>
                      <a:pPr algn="ctr"/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2024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  <a:alpha val="9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892"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Festivali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Öğrenciler ve vatandaşlar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ve Ekolojik Yaşam Bilincinin Oluşturulması Ve Arttırılması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11</a:t>
                      </a:r>
                      <a:endParaRPr lang="tr-TR" sz="1000" b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Environmental</a:t>
                      </a:r>
                    </a:p>
                    <a:p>
                      <a:pPr algn="ctr"/>
                      <a:r>
                        <a:rPr lang="en-GB" sz="1000" b="0" baseline="0" noProof="0" dirty="0" smtClean="0">
                          <a:latin typeface="Calibri" pitchFamily="34" charset="0"/>
                        </a:rPr>
                        <a:t>Festival </a:t>
                      </a:r>
                      <a:endParaRPr lang="en-GB" sz="1000" b="0" noProof="0" dirty="0"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 smtClean="0">
                          <a:latin typeface="Calibri" pitchFamily="34" charset="0"/>
                        </a:rPr>
                        <a:t>Students And Citizens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latin typeface="Calibri" pitchFamily="34" charset="0"/>
                        </a:rPr>
                        <a:t>Increase The Environmental and Ecologic Life Awareness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dirty="0" smtClean="0">
                          <a:latin typeface="Calibri" pitchFamily="34" charset="0"/>
                        </a:rPr>
                        <a:t>2024</a:t>
                      </a:r>
                      <a:r>
                        <a:rPr lang="en-GB" sz="1000" b="0" dirty="0" smtClean="0">
                          <a:latin typeface="Calibri" pitchFamily="34" charset="0"/>
                        </a:rPr>
                        <a:t> 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2758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+0,5 Akdeniz’in Geleceği </a:t>
                      </a:r>
                    </a:p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Çevre  </a:t>
                      </a:r>
                      <a:r>
                        <a:rPr lang="tr-TR" sz="1000" b="0" i="0" u="none" strike="noStrike" kern="1200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Çalıştayları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Resmi Kurum, Kuruluşlar, Odalar, Akademisyenler, Çevre Dernekleri vb.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Sürdürülebilir Çevre için Projeler Geliştirilmesi ve Uygulanması</a:t>
                      </a: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Tüm Yıl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i="0" u="none" strike="noStrike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tr-TR" sz="1000" b="0" i="0" u="none" strike="noStrike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Environment Workshops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GB" sz="1000" b="0" i="0" u="none" strike="noStrike" kern="120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All Environmental Institutions, Academics, Societies </a:t>
                      </a:r>
                      <a:endParaRPr lang="en-GB" sz="1000" b="0" i="0" u="none" strike="noStrike" kern="1200" baseline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To Develop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and Apply Projects for </a:t>
                      </a:r>
                      <a:r>
                        <a:rPr lang="en-GB" sz="1000" b="0" baseline="0" noProof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Muratpaşa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GB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Sustainable</a:t>
                      </a:r>
                      <a:r>
                        <a:rPr lang="en-GB" sz="1000" b="0" baseline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 Environment 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b="0" noProof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libri" pitchFamily="34" charset="0"/>
                        </a:rPr>
                        <a:t>2024</a:t>
                      </a:r>
                      <a:endParaRPr lang="en-GB" sz="1000" b="0" noProof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0365" marR="6036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32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istal">
  <a:themeElements>
    <a:clrScheme name="Kristal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Kristal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istal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26401</TotalTime>
  <Words>576</Words>
  <Application>Microsoft Office PowerPoint</Application>
  <PresentationFormat>A4 Kağıt (210x297 mm)</PresentationFormat>
  <Paragraphs>150</Paragraphs>
  <Slides>3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Kristal</vt:lpstr>
      <vt:lpstr>2025 YILINDA GERÇEKLEŞTİRİLMESİ PLANLANAN ÇEVRE EĞİTİM ETKİNLİKLERİ </vt:lpstr>
      <vt:lpstr>2025 YILINDA GERÇEKLEŞTİRİLMESİ PLANLANAN ÇEVRE EĞİTİM ETKİNLİKLERİ </vt:lpstr>
      <vt:lpstr>2025 YILINDA GERÇEKLEŞTİRİLMESİ PLANLANAN ÇEVRE EĞİTİM ETKİNLİKLERİ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Hale ERGIN FIRAT</dc:creator>
  <cp:lastModifiedBy>Gurkan YILMAZ</cp:lastModifiedBy>
  <cp:revision>1996</cp:revision>
  <cp:lastPrinted>2023-11-28T12:54:41Z</cp:lastPrinted>
  <dcterms:created xsi:type="dcterms:W3CDTF">2015-08-11T08:22:24Z</dcterms:created>
  <dcterms:modified xsi:type="dcterms:W3CDTF">2024-11-26T06:26:54Z</dcterms:modified>
</cp:coreProperties>
</file>