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notesMasterIdLst>
    <p:notesMasterId r:id="rId5"/>
  </p:notesMasterIdLst>
  <p:sldIdLst>
    <p:sldId id="420" r:id="rId2"/>
    <p:sldId id="569" r:id="rId3"/>
    <p:sldId id="570" r:id="rId4"/>
  </p:sldIdLst>
  <p:sldSz cx="9906000" cy="6858000" type="A4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37" autoAdjust="0"/>
    <p:restoredTop sz="99763" autoAdjust="0"/>
  </p:normalViewPr>
  <p:slideViewPr>
    <p:cSldViewPr snapToGrid="0">
      <p:cViewPr varScale="1">
        <p:scale>
          <a:sx n="69" d="100"/>
          <a:sy n="69" d="100"/>
        </p:scale>
        <p:origin x="72" y="1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2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r">
              <a:defRPr sz="1200"/>
            </a:lvl1pPr>
          </a:lstStyle>
          <a:p>
            <a:fld id="{4E80808E-3841-4DDC-8A92-3349F219C2A0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43013"/>
            <a:ext cx="48514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9" tIns="45570" rIns="91139" bIns="4557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1" y="4787129"/>
            <a:ext cx="5486400" cy="3916739"/>
          </a:xfrm>
          <a:prstGeom prst="rect">
            <a:avLst/>
          </a:prstGeom>
        </p:spPr>
        <p:txBody>
          <a:bodyPr vert="horz" lIns="91139" tIns="45570" rIns="91139" bIns="4557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8188"/>
            <a:ext cx="2971800" cy="499091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4" y="9448188"/>
            <a:ext cx="2971800" cy="499091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r">
              <a:defRPr sz="1200"/>
            </a:lvl1pPr>
          </a:lstStyle>
          <a:p>
            <a:fld id="{8791BC58-FE79-4FE6-A4A0-9049CFA69EA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8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003300" y="1243013"/>
            <a:ext cx="4851400" cy="33575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BC58-FE79-4FE6-A4A0-9049CFA69EA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64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93775" y="1233488"/>
            <a:ext cx="4810125" cy="33321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BC58-FE79-4FE6-A4A0-9049CFA69EA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153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93775" y="1233488"/>
            <a:ext cx="4810125" cy="33321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BC58-FE79-4FE6-A4A0-9049CFA69EA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1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9906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92" y="2404534"/>
            <a:ext cx="63106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492" y="4050834"/>
            <a:ext cx="63106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22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609600"/>
            <a:ext cx="698479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13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988" y="3632200"/>
            <a:ext cx="586992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020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1931988"/>
            <a:ext cx="6984793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932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7800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2" y="609600"/>
            <a:ext cx="697791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68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64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3735" y="609600"/>
            <a:ext cx="1060104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335" y="609600"/>
            <a:ext cx="5736372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94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68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2700868"/>
            <a:ext cx="6984793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2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335" y="2160589"/>
            <a:ext cx="3399528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5600" y="2160590"/>
            <a:ext cx="3399528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39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3" y="2160983"/>
            <a:ext cx="34008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43" y="2737246"/>
            <a:ext cx="3400819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4311" y="2160983"/>
            <a:ext cx="340081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34312" y="2737246"/>
            <a:ext cx="3400814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4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49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5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1498604"/>
            <a:ext cx="3131804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875" y="514925"/>
            <a:ext cx="3667252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2777069"/>
            <a:ext cx="313180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77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4800600"/>
            <a:ext cx="698479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334" y="609600"/>
            <a:ext cx="698479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5367338"/>
            <a:ext cx="698479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42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9906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4" y="2160590"/>
            <a:ext cx="698479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4171" y="6041363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C2FB-9145-4830-95E9-EE012CCFB516}" type="datetimeFigureOut">
              <a:rPr lang="tr-TR" smtClean="0"/>
              <a:pPr/>
              <a:t>26.11.2024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0334" y="6041363"/>
            <a:ext cx="51168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9914" y="6041363"/>
            <a:ext cx="555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76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  <p:sldLayoutId id="2147484032" r:id="rId15"/>
    <p:sldLayoutId id="21474840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2209" y="320401"/>
            <a:ext cx="8363164" cy="441789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2025 </a:t>
            </a:r>
            <a:r>
              <a:rPr lang="tr-T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YILINDA </a:t>
            </a:r>
            <a:r>
              <a:rPr lang="tr-TR" sz="1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GERÇEKLEŞTİRİLMESİ PLANLANAN </a:t>
            </a:r>
            <a:r>
              <a:rPr lang="tr-T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ÇEVRE EĞİTİM ETKİNLİKLERİ</a:t>
            </a:r>
            <a:r>
              <a:rPr lang="tr-TR" sz="1800" dirty="0"/>
              <a:t/>
            </a:r>
            <a:br>
              <a:rPr lang="tr-TR" sz="1800" dirty="0"/>
            </a:br>
            <a:endParaRPr lang="tr-TR" sz="1800" dirty="0">
              <a:latin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99533" y="5810930"/>
            <a:ext cx="8478212" cy="64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90" dirty="0" smtClean="0">
                <a:latin typeface="Calibri" panose="020F0502020204030204" pitchFamily="34" charset="0"/>
              </a:rPr>
              <a:t> </a:t>
            </a:r>
            <a:r>
              <a:rPr lang="tr-TR" sz="890" b="1" dirty="0">
                <a:latin typeface="Calibri" panose="020F0502020204030204" pitchFamily="34" charset="0"/>
              </a:rPr>
              <a:t>ETKİNLİKLERİN HİTAP ETTİĞİ BÖLGE: </a:t>
            </a:r>
            <a:r>
              <a:rPr lang="tr-TR" sz="890" dirty="0">
                <a:latin typeface="Calibri" panose="020F0502020204030204" pitchFamily="34" charset="0"/>
              </a:rPr>
              <a:t>Muratpaşa </a:t>
            </a:r>
          </a:p>
          <a:p>
            <a:r>
              <a:rPr lang="tr-TR" sz="890" dirty="0">
                <a:latin typeface="Calibri" panose="020F0502020204030204" pitchFamily="34" charset="0"/>
              </a:rPr>
              <a:t>( REGION OF ACTIVITES ) </a:t>
            </a:r>
          </a:p>
          <a:p>
            <a:r>
              <a:rPr lang="tr-TR" sz="890" b="1" dirty="0">
                <a:latin typeface="Calibri" panose="020F0502020204030204" pitchFamily="34" charset="0"/>
              </a:rPr>
              <a:t>ETKİNLİKLERİ ORGANİZE EDEN BELEDİYE-DERNEK VEYA İŞLETME : Muratpaşa </a:t>
            </a:r>
            <a:r>
              <a:rPr lang="tr-TR" sz="890" b="1" dirty="0" smtClean="0">
                <a:latin typeface="Calibri" panose="020F0502020204030204" pitchFamily="34" charset="0"/>
              </a:rPr>
              <a:t>Belediyesi </a:t>
            </a:r>
            <a:endParaRPr lang="tr-TR" sz="890" dirty="0">
              <a:latin typeface="Calibri" panose="020F0502020204030204" pitchFamily="34" charset="0"/>
            </a:endParaRPr>
          </a:p>
          <a:p>
            <a:r>
              <a:rPr lang="tr-TR" sz="890" dirty="0">
                <a:latin typeface="Calibri" panose="020F0502020204030204" pitchFamily="34" charset="0"/>
              </a:rPr>
              <a:t>( ACTIVITIES ORGANIZED BY </a:t>
            </a:r>
            <a:r>
              <a:rPr lang="tr-TR" sz="890" dirty="0" smtClean="0">
                <a:latin typeface="Calibri" panose="020F0502020204030204" pitchFamily="34" charset="0"/>
              </a:rPr>
              <a:t>)</a:t>
            </a:r>
            <a:endParaRPr lang="tr-TR" sz="89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02804"/>
              </p:ext>
            </p:extLst>
          </p:nvPr>
        </p:nvGraphicFramePr>
        <p:xfrm>
          <a:off x="488758" y="760948"/>
          <a:ext cx="8458199" cy="491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38">
                  <a:extLst>
                    <a:ext uri="{9D8B030D-6E8A-4147-A177-3AD203B41FA5}">
                      <a16:colId xmlns:a16="http://schemas.microsoft.com/office/drawing/2014/main" val="3903955484"/>
                    </a:ext>
                  </a:extLst>
                </a:gridCol>
                <a:gridCol w="971997">
                  <a:extLst>
                    <a:ext uri="{9D8B030D-6E8A-4147-A177-3AD203B41FA5}">
                      <a16:colId xmlns:a16="http://schemas.microsoft.com/office/drawing/2014/main" val="2181547883"/>
                    </a:ext>
                  </a:extLst>
                </a:gridCol>
                <a:gridCol w="1156678">
                  <a:extLst>
                    <a:ext uri="{9D8B030D-6E8A-4147-A177-3AD203B41FA5}">
                      <a16:colId xmlns:a16="http://schemas.microsoft.com/office/drawing/2014/main" val="3123927768"/>
                    </a:ext>
                  </a:extLst>
                </a:gridCol>
                <a:gridCol w="608104">
                  <a:extLst>
                    <a:ext uri="{9D8B030D-6E8A-4147-A177-3AD203B41FA5}">
                      <a16:colId xmlns:a16="http://schemas.microsoft.com/office/drawing/2014/main" val="2685073487"/>
                    </a:ext>
                  </a:extLst>
                </a:gridCol>
                <a:gridCol w="340616">
                  <a:extLst>
                    <a:ext uri="{9D8B030D-6E8A-4147-A177-3AD203B41FA5}">
                      <a16:colId xmlns:a16="http://schemas.microsoft.com/office/drawing/2014/main" val="3318753978"/>
                    </a:ext>
                  </a:extLst>
                </a:gridCol>
                <a:gridCol w="1163083">
                  <a:extLst>
                    <a:ext uri="{9D8B030D-6E8A-4147-A177-3AD203B41FA5}">
                      <a16:colId xmlns:a16="http://schemas.microsoft.com/office/drawing/2014/main" val="1769776021"/>
                    </a:ext>
                  </a:extLst>
                </a:gridCol>
                <a:gridCol w="822465">
                  <a:extLst>
                    <a:ext uri="{9D8B030D-6E8A-4147-A177-3AD203B41FA5}">
                      <a16:colId xmlns:a16="http://schemas.microsoft.com/office/drawing/2014/main" val="945105063"/>
                    </a:ext>
                  </a:extLst>
                </a:gridCol>
                <a:gridCol w="1478776">
                  <a:extLst>
                    <a:ext uri="{9D8B030D-6E8A-4147-A177-3AD203B41FA5}">
                      <a16:colId xmlns:a16="http://schemas.microsoft.com/office/drawing/2014/main" val="2400868764"/>
                    </a:ext>
                  </a:extLst>
                </a:gridCol>
                <a:gridCol w="779242">
                  <a:extLst>
                    <a:ext uri="{9D8B030D-6E8A-4147-A177-3AD203B41FA5}">
                      <a16:colId xmlns:a16="http://schemas.microsoft.com/office/drawing/2014/main" val="171215399"/>
                    </a:ext>
                  </a:extLst>
                </a:gridCol>
              </a:tblGrid>
              <a:tr h="750511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 ADI / KATEGORİSİ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HEDEF GRUP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</a:t>
                      </a:r>
                      <a:r>
                        <a:rPr lang="tr-TR" sz="900" baseline="0" dirty="0" smtClean="0">
                          <a:latin typeface="Calibri" panose="020F0502020204030204" pitchFamily="34" charset="0"/>
                        </a:rPr>
                        <a:t> AMACI VE İÇERİĞİ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TARİH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 CATEGORY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TARGET GROUP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AND CONTENT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:a16="http://schemas.microsoft.com/office/drawing/2014/main" val="2729402069"/>
                  </a:ext>
                </a:extLst>
              </a:tr>
              <a:tr h="1684323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Sıfır Atık Eğitimleri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Belediye, Otel , Hastane vb. çalışanları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Bilincinin Arttırılması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latin typeface="Calibri" pitchFamily="34" charset="0"/>
                        </a:rPr>
                        <a:t>1</a:t>
                      </a:r>
                      <a:endParaRPr lang="tr-TR" sz="1000" b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Environmental and Zero Waste</a:t>
                      </a:r>
                    </a:p>
                    <a:p>
                      <a:pPr algn="ctr"/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 Educations 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Students, Workers at our</a:t>
                      </a:r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sz="1000" b="0" noProof="0" dirty="0" smtClean="0">
                          <a:latin typeface="Calibri" pitchFamily="34" charset="0"/>
                        </a:rPr>
                        <a:t>Municipality Hotel, Hospital</a:t>
                      </a:r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 etc.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kern="1200" noProof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Increase the Environmental Awareness and Recycling</a:t>
                      </a:r>
                      <a:endParaRPr lang="en-GB" sz="1000" b="0" kern="1200" noProof="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>
                          <a:latin typeface="Calibri" pitchFamily="34" charset="0"/>
                        </a:rPr>
                        <a:t>202</a:t>
                      </a:r>
                      <a:r>
                        <a:rPr lang="tr-TR" sz="1000" b="0" dirty="0" smtClean="0">
                          <a:latin typeface="Calibri" pitchFamily="34" charset="0"/>
                        </a:rPr>
                        <a:t>5</a:t>
                      </a:r>
                      <a:endParaRPr lang="en-GB" sz="1000" b="0" dirty="0" smtClean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77191"/>
                  </a:ext>
                </a:extLst>
              </a:tr>
              <a:tr h="1242291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Ekoloji Söyleşileri, Panelleri, Seminerleri ve Eğitimleri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Vatandaş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Ekolojik Yaşam Bilincinin Oluşturulması Ve Arttırılması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latin typeface="Calibri" pitchFamily="34" charset="0"/>
                        </a:rPr>
                        <a:t>2</a:t>
                      </a:r>
                      <a:endParaRPr lang="tr-TR" sz="1000" b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Ecology Panels 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Students and Citizens 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Increase The Environmental And Ecologic</a:t>
                      </a:r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 Life </a:t>
                      </a:r>
                      <a:r>
                        <a:rPr lang="en-GB" sz="1000" b="0" noProof="0" dirty="0" smtClean="0">
                          <a:latin typeface="Calibri" pitchFamily="34" charset="0"/>
                        </a:rPr>
                        <a:t>Awareness </a:t>
                      </a:r>
                    </a:p>
                    <a:p>
                      <a:pPr algn="ctr"/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>
                          <a:latin typeface="Calibri" pitchFamily="34" charset="0"/>
                        </a:rPr>
                        <a:t>202</a:t>
                      </a:r>
                      <a:r>
                        <a:rPr lang="tr-TR" sz="1000" b="0" dirty="0" smtClean="0">
                          <a:latin typeface="Calibri" pitchFamily="34" charset="0"/>
                        </a:rPr>
                        <a:t>5</a:t>
                      </a:r>
                      <a:endParaRPr lang="en-GB" sz="1000" b="0" dirty="0" smtClean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:a16="http://schemas.microsoft.com/office/drawing/2014/main" val="1230031994"/>
                  </a:ext>
                </a:extLst>
              </a:tr>
              <a:tr h="1242291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Ekolojik Yaşam İle İlgili Belgesel ve Film Gösterimleri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Vatandaşlar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Doğanın Korunması ve Çevre Sorunlarına Dikkat Çekilmesi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latin typeface="Calibri" pitchFamily="34" charset="0"/>
                        </a:rPr>
                        <a:t>3</a:t>
                      </a:r>
                      <a:endParaRPr lang="tr-TR" sz="1000" b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GB" sz="1000" b="0" kern="1200" noProof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Documentary Movies About Environment And Ecology Life</a:t>
                      </a:r>
                      <a:endParaRPr lang="en-GB" sz="1000" b="0" kern="1200" noProof="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Students and Citizens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Protection</a:t>
                      </a:r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 The Environment  and Take Attention to Environmental Pollution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>
                          <a:latin typeface="Calibri" pitchFamily="34" charset="0"/>
                        </a:rPr>
                        <a:t>202</a:t>
                      </a:r>
                      <a:r>
                        <a:rPr lang="tr-TR" sz="1000" b="0" dirty="0" smtClean="0">
                          <a:latin typeface="Calibri" pitchFamily="34" charset="0"/>
                        </a:rPr>
                        <a:t>5</a:t>
                      </a:r>
                      <a:r>
                        <a:rPr lang="en-GB" sz="1000" b="0" dirty="0" smtClean="0">
                          <a:latin typeface="Calibri" pitchFamily="34" charset="0"/>
                        </a:rPr>
                        <a:t>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55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7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3841" y="241508"/>
            <a:ext cx="7623451" cy="358954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2025 </a:t>
            </a:r>
            <a:r>
              <a:rPr lang="tr-T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YILINDA GERÇEKLEŞTİRİLMESİ PLANLANAN ÇEVRE EĞİTİM ETKİNLİKLERİ</a:t>
            </a:r>
            <a:r>
              <a:rPr lang="tr-TR" sz="1463" dirty="0"/>
              <a:t/>
            </a:r>
            <a:br>
              <a:rPr lang="tr-TR" sz="1463" dirty="0"/>
            </a:br>
            <a:endParaRPr lang="tr-TR" sz="1463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945537"/>
              </p:ext>
            </p:extLst>
          </p:nvPr>
        </p:nvGraphicFramePr>
        <p:xfrm>
          <a:off x="457201" y="779939"/>
          <a:ext cx="8576732" cy="501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0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9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3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97113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 ADI / KATEGORİSİ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HEDEF GRUP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</a:t>
                      </a:r>
                      <a:r>
                        <a:rPr lang="tr-TR" sz="900" baseline="0" dirty="0" smtClean="0">
                          <a:latin typeface="Calibri" panose="020F0502020204030204" pitchFamily="34" charset="0"/>
                        </a:rPr>
                        <a:t> AMACI VE İÇERİĞİ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TARİH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 CATEGORY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TARGET GROUP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AND CONTENT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304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Ekolojik Atölye Çalışmaları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Vatandaşlar ve Öğrenciler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Ekolojik Yaşam Bilincinin oluşturulması ve Arttırılması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5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Workshops</a:t>
                      </a:r>
                      <a:r>
                        <a:rPr lang="en-US" sz="1000" baseline="0" noProof="0" dirty="0" smtClean="0">
                          <a:latin typeface="Calibri" pitchFamily="34" charset="0"/>
                        </a:rPr>
                        <a:t> about Environment</a:t>
                      </a:r>
                    </a:p>
                    <a:p>
                      <a:pPr algn="ctr"/>
                      <a:r>
                        <a:rPr lang="en-US" sz="1000" baseline="0" noProof="0" dirty="0" smtClean="0">
                          <a:latin typeface="Calibri" pitchFamily="34" charset="0"/>
                        </a:rPr>
                        <a:t> and Wastes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Citizens and Students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Increase The Environmental And Ecologic Life Awareness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noProof="0" dirty="0" smtClean="0">
                          <a:latin typeface="Calibri" pitchFamily="34" charset="0"/>
                        </a:rPr>
                        <a:t>2024</a:t>
                      </a:r>
                      <a:endParaRPr lang="en-US" sz="1000" noProof="0" dirty="0" smtClean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36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Konulu Kısa Film ve / veya Fotoğraf Yarışmaları</a:t>
                      </a:r>
                      <a:endParaRPr lang="tr-TR" sz="10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</a:t>
                      </a:r>
                      <a:endParaRPr lang="tr-TR" sz="10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Bilincinin Arttırılması</a:t>
                      </a:r>
                      <a:endParaRPr lang="tr-TR" sz="10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  <a:endParaRPr lang="tr-TR" sz="10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tr-TR" sz="10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0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Short Film and Photography Competition about Environment</a:t>
                      </a:r>
                      <a:endParaRPr lang="en-US" sz="1000" b="0" i="0" u="none" strike="noStrike" kern="1200" baseline="0" noProof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Students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Increase 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t</a:t>
                      </a:r>
                      <a:r>
                        <a:rPr lang="en-US" sz="1000" noProof="0" dirty="0" smtClean="0">
                          <a:latin typeface="Calibri" pitchFamily="34" charset="0"/>
                        </a:rPr>
                        <a:t>he Environmental Awareness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noProof="0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tr-TR" sz="1000" baseline="0" noProof="0" dirty="0" smtClean="0">
                          <a:latin typeface="Calibri" pitchFamily="34" charset="0"/>
                        </a:rPr>
                        <a:t>2024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6272">
                <a:tc>
                  <a:txBody>
                    <a:bodyPr/>
                    <a:lstStyle/>
                    <a:p>
                      <a:pPr algn="ctr"/>
                      <a:r>
                        <a:rPr lang="tr-TR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Toplama ve Ayrıştırma Tesislerine Teknik</a:t>
                      </a:r>
                      <a:r>
                        <a:rPr lang="tr-TR" sz="10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Geziler</a:t>
                      </a:r>
                      <a:endParaRPr lang="tr-TR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Vatandaşlar </a:t>
                      </a:r>
                    </a:p>
                    <a:p>
                      <a:pPr algn="ctr"/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Geri Dönüşümün Yerinde Görülmesi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Tüm Yıl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7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Technical Visit to the Packaging Waste Recycling  Plant</a:t>
                      </a:r>
                    </a:p>
                    <a:p>
                      <a:pPr algn="ctr"/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Calibri" pitchFamily="34" charset="0"/>
                        </a:rPr>
                        <a:t>Students and Citizens</a:t>
                      </a:r>
                    </a:p>
                    <a:p>
                      <a:pPr algn="ctr"/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 smtClean="0">
                          <a:latin typeface="Calibri" pitchFamily="34" charset="0"/>
                        </a:rPr>
                        <a:t>Teach</a:t>
                      </a:r>
                      <a:r>
                        <a:rPr lang="en-US" sz="1000" baseline="0" noProof="0" dirty="0" smtClean="0">
                          <a:latin typeface="Calibri" pitchFamily="34" charset="0"/>
                        </a:rPr>
                        <a:t> the Recycling Process at the Packaging Plant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2024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6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Konularında Farkındalık Yaratacak Doğa Gezileri</a:t>
                      </a:r>
                    </a:p>
                    <a:p>
                      <a:pPr algn="ctr"/>
                      <a:endParaRPr lang="tr-TR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Sivil</a:t>
                      </a:r>
                      <a:r>
                        <a:rPr lang="tr-TR" sz="1000" baseline="0" dirty="0" smtClean="0">
                          <a:latin typeface="Calibri" pitchFamily="34" charset="0"/>
                        </a:rPr>
                        <a:t> Toplum Kuruluş Üyeleri ve Vatandaşlar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Çevre Bilincinin Arttırılması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Tüm Yıl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8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noProof="0" dirty="0" smtClean="0">
                          <a:latin typeface="Calibri" pitchFamily="34" charset="0"/>
                        </a:rPr>
                        <a:t>Trekking</a:t>
                      </a:r>
                      <a:r>
                        <a:rPr lang="tr-TR" sz="1000" baseline="0" noProof="0" dirty="0" smtClean="0">
                          <a:latin typeface="Calibri" pitchFamily="34" charset="0"/>
                        </a:rPr>
                        <a:t> 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noProof="0" dirty="0" err="1" smtClean="0">
                          <a:latin typeface="Calibri" pitchFamily="34" charset="0"/>
                        </a:rPr>
                        <a:t>Society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000" noProof="0" dirty="0" err="1" smtClean="0">
                          <a:latin typeface="Calibri" pitchFamily="34" charset="0"/>
                        </a:rPr>
                        <a:t>Members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000" noProof="0" dirty="0" err="1" smtClean="0">
                          <a:latin typeface="Calibri" pitchFamily="34" charset="0"/>
                        </a:rPr>
                        <a:t>and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000" noProof="0" dirty="0" err="1" smtClean="0">
                          <a:latin typeface="Calibri" pitchFamily="34" charset="0"/>
                        </a:rPr>
                        <a:t>Citizens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Calibri" pitchFamily="34" charset="0"/>
                        </a:rPr>
                        <a:t>Increase 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t</a:t>
                      </a:r>
                      <a:r>
                        <a:rPr lang="en-US" sz="1000" noProof="0" dirty="0" smtClean="0">
                          <a:latin typeface="Calibri" pitchFamily="34" charset="0"/>
                        </a:rPr>
                        <a:t>he Environmental Awareness </a:t>
                      </a:r>
                    </a:p>
                    <a:p>
                      <a:pPr algn="ctr"/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2024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79769" y="5791269"/>
            <a:ext cx="7254197" cy="64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94" dirty="0">
                <a:latin typeface="Calibri" panose="020F0502020204030204" pitchFamily="34" charset="0"/>
              </a:rPr>
              <a:t> </a:t>
            </a:r>
            <a:r>
              <a:rPr lang="tr-TR" sz="894" b="1" dirty="0">
                <a:latin typeface="Calibri" panose="020F0502020204030204" pitchFamily="34" charset="0"/>
              </a:rPr>
              <a:t>ETKİNLİKLERİN HİTAP ETTİĞİ BÖLGE: </a:t>
            </a:r>
            <a:r>
              <a:rPr lang="tr-TR" sz="894" dirty="0">
                <a:latin typeface="Calibri" panose="020F0502020204030204" pitchFamily="34" charset="0"/>
              </a:rPr>
              <a:t>Muratpaşa </a:t>
            </a:r>
          </a:p>
          <a:p>
            <a:r>
              <a:rPr lang="tr-TR" sz="894" dirty="0">
                <a:latin typeface="Calibri" panose="020F0502020204030204" pitchFamily="34" charset="0"/>
              </a:rPr>
              <a:t>( REGION OF ACTIVITES ) </a:t>
            </a:r>
          </a:p>
          <a:p>
            <a:r>
              <a:rPr lang="tr-TR" sz="894" b="1" dirty="0">
                <a:latin typeface="Calibri" panose="020F0502020204030204" pitchFamily="34" charset="0"/>
              </a:rPr>
              <a:t>ETKİNLİKLERİ ORGANİZE EDEN BELEDİYE-DERNEK VEYA İŞLETME : Muratpaşa Belediyesi </a:t>
            </a:r>
            <a:endParaRPr lang="tr-TR" sz="894" dirty="0">
              <a:latin typeface="Calibri" panose="020F0502020204030204" pitchFamily="34" charset="0"/>
            </a:endParaRPr>
          </a:p>
          <a:p>
            <a:r>
              <a:rPr lang="tr-TR" sz="894" dirty="0">
                <a:latin typeface="Calibri" panose="020F0502020204030204" pitchFamily="34" charset="0"/>
              </a:rPr>
              <a:t>( ACTIVITIES ORGANIZED BY )</a:t>
            </a:r>
          </a:p>
        </p:txBody>
      </p:sp>
    </p:spTree>
    <p:extLst>
      <p:ext uri="{BB962C8B-B14F-4D97-AF65-F5344CB8AC3E}">
        <p14:creationId xmlns:p14="http://schemas.microsoft.com/office/powerpoint/2010/main" val="31490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8334" y="332510"/>
            <a:ext cx="7589386" cy="346364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2025 </a:t>
            </a:r>
            <a:r>
              <a:rPr lang="tr-TR" sz="1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YILINDA GERÇEKLEŞTİRİLMESİ PLANLANAN ÇEVRE EĞİTİM ETKİNLİKLERİ</a:t>
            </a:r>
            <a:r>
              <a:rPr lang="tr-TR" sz="1463" dirty="0"/>
              <a:t/>
            </a:r>
            <a:br>
              <a:rPr lang="tr-TR" sz="1463" dirty="0"/>
            </a:br>
            <a:endParaRPr lang="tr-TR" sz="1463" dirty="0">
              <a:latin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52769" y="5747065"/>
            <a:ext cx="7254197" cy="64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94" dirty="0">
                <a:latin typeface="Calibri" panose="020F0502020204030204" pitchFamily="34" charset="0"/>
              </a:rPr>
              <a:t> </a:t>
            </a:r>
            <a:r>
              <a:rPr lang="tr-TR" sz="894" b="1" dirty="0">
                <a:latin typeface="Calibri" panose="020F0502020204030204" pitchFamily="34" charset="0"/>
              </a:rPr>
              <a:t>ETKİNLİKLERİN HİTAP ETTİĞİ BÖLGE: </a:t>
            </a:r>
            <a:r>
              <a:rPr lang="tr-TR" sz="894" dirty="0">
                <a:latin typeface="Calibri" panose="020F0502020204030204" pitchFamily="34" charset="0"/>
              </a:rPr>
              <a:t>Muratpaşa </a:t>
            </a:r>
            <a:r>
              <a:rPr lang="tr-TR" sz="894" dirty="0">
                <a:solidFill>
                  <a:schemeClr val="dk1"/>
                </a:solidFill>
                <a:latin typeface="Calibri" panose="020F0502020204030204" pitchFamily="34" charset="0"/>
              </a:rPr>
              <a:t>Environment</a:t>
            </a:r>
            <a:endParaRPr lang="tr-TR" sz="894" dirty="0">
              <a:latin typeface="Calibri" panose="020F0502020204030204" pitchFamily="34" charset="0"/>
            </a:endParaRPr>
          </a:p>
          <a:p>
            <a:r>
              <a:rPr lang="tr-TR" sz="894" dirty="0">
                <a:latin typeface="Calibri" panose="020F0502020204030204" pitchFamily="34" charset="0"/>
              </a:rPr>
              <a:t>( REGION OF ACTIVITES ) </a:t>
            </a:r>
          </a:p>
          <a:p>
            <a:r>
              <a:rPr lang="tr-TR" sz="894" b="1" dirty="0">
                <a:latin typeface="Calibri" panose="020F0502020204030204" pitchFamily="34" charset="0"/>
              </a:rPr>
              <a:t>ETKİNLİKLERİ ORGANİZE EDEN BELEDİYE-DERNEK VEYA İŞLETME : Muratpaşa Belediyesi </a:t>
            </a:r>
            <a:endParaRPr lang="tr-TR" sz="894" dirty="0">
              <a:latin typeface="Calibri" panose="020F0502020204030204" pitchFamily="34" charset="0"/>
            </a:endParaRPr>
          </a:p>
          <a:p>
            <a:r>
              <a:rPr lang="tr-TR" sz="894" dirty="0">
                <a:latin typeface="Calibri" panose="020F0502020204030204" pitchFamily="34" charset="0"/>
              </a:rPr>
              <a:t>( ACTIVITIES ORGANIZED BY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317839"/>
              </p:ext>
            </p:extLst>
          </p:nvPr>
        </p:nvGraphicFramePr>
        <p:xfrm>
          <a:off x="509545" y="801537"/>
          <a:ext cx="8576734" cy="4945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175">
                  <a:extLst>
                    <a:ext uri="{9D8B030D-6E8A-4147-A177-3AD203B41FA5}">
                      <a16:colId xmlns:a16="http://schemas.microsoft.com/office/drawing/2014/main" val="4217659136"/>
                    </a:ext>
                  </a:extLst>
                </a:gridCol>
                <a:gridCol w="1085420">
                  <a:extLst>
                    <a:ext uri="{9D8B030D-6E8A-4147-A177-3AD203B41FA5}">
                      <a16:colId xmlns:a16="http://schemas.microsoft.com/office/drawing/2014/main" val="1233579803"/>
                    </a:ext>
                  </a:extLst>
                </a:gridCol>
                <a:gridCol w="1073089">
                  <a:extLst>
                    <a:ext uri="{9D8B030D-6E8A-4147-A177-3AD203B41FA5}">
                      <a16:colId xmlns:a16="http://schemas.microsoft.com/office/drawing/2014/main" val="2758385217"/>
                    </a:ext>
                  </a:extLst>
                </a:gridCol>
                <a:gridCol w="664900">
                  <a:extLst>
                    <a:ext uri="{9D8B030D-6E8A-4147-A177-3AD203B41FA5}">
                      <a16:colId xmlns:a16="http://schemas.microsoft.com/office/drawing/2014/main" val="4083064908"/>
                    </a:ext>
                  </a:extLst>
                </a:gridCol>
                <a:gridCol w="389713">
                  <a:extLst>
                    <a:ext uri="{9D8B030D-6E8A-4147-A177-3AD203B41FA5}">
                      <a16:colId xmlns:a16="http://schemas.microsoft.com/office/drawing/2014/main" val="346850215"/>
                    </a:ext>
                  </a:extLst>
                </a:gridCol>
                <a:gridCol w="1163029">
                  <a:extLst>
                    <a:ext uri="{9D8B030D-6E8A-4147-A177-3AD203B41FA5}">
                      <a16:colId xmlns:a16="http://schemas.microsoft.com/office/drawing/2014/main" val="1281675332"/>
                    </a:ext>
                  </a:extLst>
                </a:gridCol>
                <a:gridCol w="808677">
                  <a:extLst>
                    <a:ext uri="{9D8B030D-6E8A-4147-A177-3AD203B41FA5}">
                      <a16:colId xmlns:a16="http://schemas.microsoft.com/office/drawing/2014/main" val="1870648865"/>
                    </a:ext>
                  </a:extLst>
                </a:gridCol>
                <a:gridCol w="1162560">
                  <a:extLst>
                    <a:ext uri="{9D8B030D-6E8A-4147-A177-3AD203B41FA5}">
                      <a16:colId xmlns:a16="http://schemas.microsoft.com/office/drawing/2014/main" val="2269095533"/>
                    </a:ext>
                  </a:extLst>
                </a:gridCol>
                <a:gridCol w="1076171">
                  <a:extLst>
                    <a:ext uri="{9D8B030D-6E8A-4147-A177-3AD203B41FA5}">
                      <a16:colId xmlns:a16="http://schemas.microsoft.com/office/drawing/2014/main" val="2457125191"/>
                    </a:ext>
                  </a:extLst>
                </a:gridCol>
              </a:tblGrid>
              <a:tr h="583899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 ADI / KATEGORİSİ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HEDEF GRUP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ETKİNLİK</a:t>
                      </a:r>
                      <a:r>
                        <a:rPr lang="tr-TR" sz="900" baseline="0" dirty="0" smtClean="0">
                          <a:latin typeface="Calibri" panose="020F0502020204030204" pitchFamily="34" charset="0"/>
                        </a:rPr>
                        <a:t> AMACI VE İÇERİĞİ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anose="020F0502020204030204" pitchFamily="34" charset="0"/>
                        </a:rPr>
                        <a:t>TARİH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 CATEGORY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TARGET GROUP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AND CONTENT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900" b="1" i="0" u="none" strike="noStrike" kern="1200" baseline="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DATE </a:t>
                      </a:r>
                      <a:endParaRPr lang="tr-TR" sz="900" b="0" i="0" u="none" strike="noStrike" kern="1200" baseline="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475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Falezler ve  Deniz Dibi Temizliği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Vatandaşlar ve Öğrenciler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Toprak ve Suyun  Temizliğinin Öneminin Vurgulanması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Coastal  And Sea Cleaning</a:t>
                      </a:r>
                      <a:r>
                        <a:rPr lang="tr-TR" sz="10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lang="en-US" sz="1000" b="0" noProof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Students and</a:t>
                      </a:r>
                      <a:r>
                        <a:rPr lang="en-US" sz="1000" b="0" baseline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Citizens</a:t>
                      </a:r>
                      <a:endParaRPr lang="en-US" sz="1000" b="0" noProof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Emphasize Soil and Sea Pollution</a:t>
                      </a:r>
                      <a:r>
                        <a:rPr lang="en-US" sz="1000" b="0" baseline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Problems </a:t>
                      </a:r>
                      <a:endParaRPr lang="en-US" sz="1000" b="0" noProof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2024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04240"/>
                  </a:ext>
                </a:extLst>
              </a:tr>
              <a:tr h="122750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İklim Krizi Eylem Planı Eğitimleri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Kamu Kurumları, STK’lar,</a:t>
                      </a:r>
                    </a:p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Vatandaşlar, 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Bilincinin Arttırılması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i="0" u="none" strike="noStrike" kern="120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Tüm Yıl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about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Climate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Change</a:t>
                      </a:r>
                      <a:endParaRPr lang="en-GB" sz="1000" b="0" i="0" u="none" strike="noStrike" kern="1200" baseline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 Environmental Institutions,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Societies 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kern="120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Citiziens</a:t>
                      </a:r>
                      <a:endParaRPr lang="en-GB" sz="1000" b="0" i="0" u="none" strike="noStrike" kern="1200" baseline="0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en-GB" sz="1000" b="0" i="0" u="none" strike="noStrike" kern="1200" baseline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Calibri" pitchFamily="34" charset="0"/>
                        </a:rPr>
                        <a:t>Increase </a:t>
                      </a:r>
                      <a:r>
                        <a:rPr lang="tr-TR" sz="1000" noProof="0" dirty="0" smtClean="0">
                          <a:latin typeface="Calibri" pitchFamily="34" charset="0"/>
                        </a:rPr>
                        <a:t>t</a:t>
                      </a:r>
                      <a:r>
                        <a:rPr lang="en-US" sz="1000" noProof="0" dirty="0" smtClean="0">
                          <a:latin typeface="Calibri" pitchFamily="34" charset="0"/>
                        </a:rPr>
                        <a:t>he Environmental Awareness </a:t>
                      </a:r>
                    </a:p>
                    <a:p>
                      <a:pPr algn="ctr"/>
                      <a:endParaRPr lang="en-GB" sz="1000" b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2024</a:t>
                      </a:r>
                      <a:endParaRPr lang="en-GB" sz="1000" b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  <a:alpha val="9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892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Festivali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 ve vatandaşlar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Ekolojik Yaşam Bilincinin Oluşturulması Ve Arttırılması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latin typeface="Calibri" pitchFamily="34" charset="0"/>
                        </a:rPr>
                        <a:t>11</a:t>
                      </a:r>
                      <a:endParaRPr lang="tr-TR" sz="1000" b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Environmental</a:t>
                      </a:r>
                    </a:p>
                    <a:p>
                      <a:pPr algn="ctr"/>
                      <a:r>
                        <a:rPr lang="en-GB" sz="1000" b="0" baseline="0" noProof="0" dirty="0" smtClean="0">
                          <a:latin typeface="Calibri" pitchFamily="34" charset="0"/>
                        </a:rPr>
                        <a:t>Festival </a:t>
                      </a:r>
                      <a:endParaRPr lang="en-GB" sz="1000" b="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noProof="0" dirty="0" smtClean="0">
                          <a:latin typeface="Calibri" pitchFamily="34" charset="0"/>
                        </a:rPr>
                        <a:t>Students And Citizens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latin typeface="Calibri" pitchFamily="34" charset="0"/>
                        </a:rPr>
                        <a:t>Increase The Environmental and Ecologic Life Awareness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latin typeface="Calibri" pitchFamily="34" charset="0"/>
                        </a:rPr>
                        <a:t>2024</a:t>
                      </a:r>
                      <a:r>
                        <a:rPr lang="en-GB" sz="1000" b="0" dirty="0" smtClean="0">
                          <a:latin typeface="Calibri" pitchFamily="34" charset="0"/>
                        </a:rPr>
                        <a:t>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275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+0,5 Akdeniz’in Geleceği </a:t>
                      </a:r>
                    </a:p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 </a:t>
                      </a:r>
                      <a:r>
                        <a:rPr lang="tr-TR" sz="1000" b="0" i="0" u="none" strike="noStrike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Çalıştayları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Resmi Kurum, Kuruluşlar, Odalar, Akademisyenler, Çevre Dernekleri vb.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Sürdürülebilir Çevre için Projeler Geliştirilmesi ve Uygulanması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tr-TR" sz="1000" b="0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GB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Environment Workshops </a:t>
                      </a:r>
                      <a:endParaRPr lang="en-GB" sz="1000" b="0" i="0" u="none" strike="noStrike" kern="1200" baseline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000" b="0" i="0" u="none" strike="noStrike" kern="120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 Environmental Institutions, Academics, Societies </a:t>
                      </a:r>
                      <a:endParaRPr lang="en-GB" sz="1000" b="0" i="0" u="none" strike="noStrike" kern="1200" baseline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To Develop</a:t>
                      </a:r>
                      <a:r>
                        <a:rPr lang="en-GB" sz="1000" b="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 and Apply Projects for </a:t>
                      </a:r>
                      <a:r>
                        <a:rPr lang="en-GB" sz="1000" b="0" baseline="0" noProof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Muratpaşa</a:t>
                      </a:r>
                      <a:r>
                        <a:rPr lang="en-GB" sz="1000" b="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GB" sz="1000" b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Sustainable</a:t>
                      </a:r>
                      <a:r>
                        <a:rPr lang="en-GB" sz="1000" b="0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 Environment </a:t>
                      </a:r>
                      <a:endParaRPr lang="en-GB" sz="1000" b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itchFamily="34" charset="0"/>
                        </a:rPr>
                        <a:t>2024</a:t>
                      </a:r>
                      <a:endParaRPr lang="en-GB" sz="1000" b="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26401</TotalTime>
  <Words>576</Words>
  <Application>Microsoft Office PowerPoint</Application>
  <PresentationFormat>A4 Kağıt (210x297 mm)</PresentationFormat>
  <Paragraphs>150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Kristal</vt:lpstr>
      <vt:lpstr>2025 YILINDA GERÇEKLEŞTİRİLMESİ PLANLANAN ÇEVRE EĞİTİM ETKİNLİKLERİ </vt:lpstr>
      <vt:lpstr>2025 YILINDA GERÇEKLEŞTİRİLMESİ PLANLANAN ÇEVRE EĞİTİM ETKİNLİKLERİ </vt:lpstr>
      <vt:lpstr>2025 YILINDA GERÇEKLEŞTİRİLMESİ PLANLANAN ÇEVRE EĞİTİM ETKİNLİKLERİ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Hale ERGIN FIRAT</dc:creator>
  <cp:lastModifiedBy>Gurkan YILMAZ</cp:lastModifiedBy>
  <cp:revision>1996</cp:revision>
  <cp:lastPrinted>2023-11-28T12:54:41Z</cp:lastPrinted>
  <dcterms:created xsi:type="dcterms:W3CDTF">2015-08-11T08:22:24Z</dcterms:created>
  <dcterms:modified xsi:type="dcterms:W3CDTF">2024-11-26T06:26:54Z</dcterms:modified>
</cp:coreProperties>
</file>