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2" r:id="rId6"/>
    <p:sldId id="261" r:id="rId7"/>
    <p:sldId id="263" r:id="rId8"/>
    <p:sldId id="266" r:id="rId9"/>
    <p:sldId id="264" r:id="rId10"/>
    <p:sldId id="265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AC2A07-5D4B-49CD-BF3E-CF751340B07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56C4D759-CD3D-4692-BEAD-6068F2B114E1}">
      <dgm:prSet/>
      <dgm:spPr/>
      <dgm:t>
        <a:bodyPr/>
        <a:lstStyle/>
        <a:p>
          <a:pPr rtl="0"/>
          <a:r>
            <a:rPr lang="tr-TR" smtClean="0"/>
            <a:t>1- Planlama</a:t>
          </a:r>
          <a:endParaRPr lang="tr-TR"/>
        </a:p>
      </dgm:t>
    </dgm:pt>
    <dgm:pt modelId="{E7AC4C7C-375B-48D1-A85E-37B47FB6764D}" type="parTrans" cxnId="{C1526170-78B3-47FD-8D72-076B02F0B5BA}">
      <dgm:prSet/>
      <dgm:spPr/>
      <dgm:t>
        <a:bodyPr/>
        <a:lstStyle/>
        <a:p>
          <a:endParaRPr lang="tr-TR"/>
        </a:p>
      </dgm:t>
    </dgm:pt>
    <dgm:pt modelId="{B02890AD-BC1F-4617-9A38-FE472E50124D}" type="sibTrans" cxnId="{C1526170-78B3-47FD-8D72-076B02F0B5BA}">
      <dgm:prSet/>
      <dgm:spPr/>
      <dgm:t>
        <a:bodyPr/>
        <a:lstStyle/>
        <a:p>
          <a:endParaRPr lang="tr-TR"/>
        </a:p>
      </dgm:t>
    </dgm:pt>
    <dgm:pt modelId="{6D64D322-408A-419E-8CF6-5D72A47EC103}" type="pres">
      <dgm:prSet presAssocID="{C0AC2A07-5D4B-49CD-BF3E-CF751340B07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7E93FEF-69E1-4CC1-8583-06943BF3F010}" type="pres">
      <dgm:prSet presAssocID="{56C4D759-CD3D-4692-BEAD-6068F2B114E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CDEC8BB-5BB9-4D74-91CE-7736A9D95E8F}" type="presOf" srcId="{56C4D759-CD3D-4692-BEAD-6068F2B114E1}" destId="{B7E93FEF-69E1-4CC1-8583-06943BF3F010}" srcOrd="0" destOrd="0" presId="urn:microsoft.com/office/officeart/2005/8/layout/vList2"/>
    <dgm:cxn modelId="{C1526170-78B3-47FD-8D72-076B02F0B5BA}" srcId="{C0AC2A07-5D4B-49CD-BF3E-CF751340B070}" destId="{56C4D759-CD3D-4692-BEAD-6068F2B114E1}" srcOrd="0" destOrd="0" parTransId="{E7AC4C7C-375B-48D1-A85E-37B47FB6764D}" sibTransId="{B02890AD-BC1F-4617-9A38-FE472E50124D}"/>
    <dgm:cxn modelId="{8D819CE4-7E44-4768-823E-185C8BBADCA4}" type="presOf" srcId="{C0AC2A07-5D4B-49CD-BF3E-CF751340B070}" destId="{6D64D322-408A-419E-8CF6-5D72A47EC103}" srcOrd="0" destOrd="0" presId="urn:microsoft.com/office/officeart/2005/8/layout/vList2"/>
    <dgm:cxn modelId="{5CC78D2A-A055-48F3-9E9F-B7817083C296}" type="presParOf" srcId="{6D64D322-408A-419E-8CF6-5D72A47EC103}" destId="{B7E93FEF-69E1-4CC1-8583-06943BF3F01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F50F70-3767-4DBF-9874-70317B07BF0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DC60ABB6-8975-4241-89B7-C637CFF1130F}">
      <dgm:prSet/>
      <dgm:spPr/>
      <dgm:t>
        <a:bodyPr/>
        <a:lstStyle/>
        <a:p>
          <a:pPr rtl="0"/>
          <a:r>
            <a:rPr lang="tr-TR" dirty="0" smtClean="0"/>
            <a:t>2- Uygulama</a:t>
          </a:r>
          <a:endParaRPr lang="tr-TR" dirty="0"/>
        </a:p>
      </dgm:t>
    </dgm:pt>
    <dgm:pt modelId="{467637A8-3888-40CB-A0FC-291C1EF4CFFF}" type="parTrans" cxnId="{CE22401B-BD44-438D-BA02-1DD7805698CC}">
      <dgm:prSet/>
      <dgm:spPr/>
      <dgm:t>
        <a:bodyPr/>
        <a:lstStyle/>
        <a:p>
          <a:endParaRPr lang="tr-TR"/>
        </a:p>
      </dgm:t>
    </dgm:pt>
    <dgm:pt modelId="{AB6A176C-37F0-42FA-87E4-57EEF0BAFF9A}" type="sibTrans" cxnId="{CE22401B-BD44-438D-BA02-1DD7805698CC}">
      <dgm:prSet/>
      <dgm:spPr/>
      <dgm:t>
        <a:bodyPr/>
        <a:lstStyle/>
        <a:p>
          <a:endParaRPr lang="tr-TR"/>
        </a:p>
      </dgm:t>
    </dgm:pt>
    <dgm:pt modelId="{37E76253-8A3B-4622-A62E-C0C6AF9F3A5B}" type="pres">
      <dgm:prSet presAssocID="{24F50F70-3767-4DBF-9874-70317B07BF0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CDBB8F9-51D7-44F0-926F-CC8BE11D40B7}" type="pres">
      <dgm:prSet presAssocID="{DC60ABB6-8975-4241-89B7-C637CFF1130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F45BDA1-6453-4A9E-A049-EB9775DC771F}" type="presOf" srcId="{24F50F70-3767-4DBF-9874-70317B07BF0B}" destId="{37E76253-8A3B-4622-A62E-C0C6AF9F3A5B}" srcOrd="0" destOrd="0" presId="urn:microsoft.com/office/officeart/2005/8/layout/vList2"/>
    <dgm:cxn modelId="{CE22401B-BD44-438D-BA02-1DD7805698CC}" srcId="{24F50F70-3767-4DBF-9874-70317B07BF0B}" destId="{DC60ABB6-8975-4241-89B7-C637CFF1130F}" srcOrd="0" destOrd="0" parTransId="{467637A8-3888-40CB-A0FC-291C1EF4CFFF}" sibTransId="{AB6A176C-37F0-42FA-87E4-57EEF0BAFF9A}"/>
    <dgm:cxn modelId="{72924851-D72D-40C9-A05C-12DD8574C3E3}" type="presOf" srcId="{DC60ABB6-8975-4241-89B7-C637CFF1130F}" destId="{1CDBB8F9-51D7-44F0-926F-CC8BE11D40B7}" srcOrd="0" destOrd="0" presId="urn:microsoft.com/office/officeart/2005/8/layout/vList2"/>
    <dgm:cxn modelId="{BC85335C-3045-4037-8799-0E47D7F5A60B}" type="presParOf" srcId="{37E76253-8A3B-4622-A62E-C0C6AF9F3A5B}" destId="{1CDBB8F9-51D7-44F0-926F-CC8BE11D40B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C7ED98-D3A9-4613-ADE1-E5573FC72F4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7F822EBA-6B8F-4578-AFC6-C686C7CAD0AB}">
      <dgm:prSet/>
      <dgm:spPr/>
      <dgm:t>
        <a:bodyPr/>
        <a:lstStyle/>
        <a:p>
          <a:pPr rtl="0"/>
          <a:r>
            <a:rPr lang="tr-TR" dirty="0" smtClean="0"/>
            <a:t>3- Raporlama</a:t>
          </a:r>
          <a:endParaRPr lang="tr-TR" dirty="0"/>
        </a:p>
      </dgm:t>
    </dgm:pt>
    <dgm:pt modelId="{E732CF8C-B3C3-46C1-8337-5BE6CE229524}" type="parTrans" cxnId="{DEE8B686-367B-4840-B7A5-E4F84B55A396}">
      <dgm:prSet/>
      <dgm:spPr/>
      <dgm:t>
        <a:bodyPr/>
        <a:lstStyle/>
        <a:p>
          <a:endParaRPr lang="tr-TR"/>
        </a:p>
      </dgm:t>
    </dgm:pt>
    <dgm:pt modelId="{AED959D4-1082-4AC5-A017-85FEDCFAFE75}" type="sibTrans" cxnId="{DEE8B686-367B-4840-B7A5-E4F84B55A396}">
      <dgm:prSet/>
      <dgm:spPr/>
      <dgm:t>
        <a:bodyPr/>
        <a:lstStyle/>
        <a:p>
          <a:endParaRPr lang="tr-TR"/>
        </a:p>
      </dgm:t>
    </dgm:pt>
    <dgm:pt modelId="{8D532135-5A15-4E56-9545-18B57D515F68}" type="pres">
      <dgm:prSet presAssocID="{FEC7ED98-D3A9-4613-ADE1-E5573FC72F4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CACECE0-858C-4083-A59F-BF933D5C2F1F}" type="pres">
      <dgm:prSet presAssocID="{7F822EBA-6B8F-4578-AFC6-C686C7CAD0A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EE8B686-367B-4840-B7A5-E4F84B55A396}" srcId="{FEC7ED98-D3A9-4613-ADE1-E5573FC72F4F}" destId="{7F822EBA-6B8F-4578-AFC6-C686C7CAD0AB}" srcOrd="0" destOrd="0" parTransId="{E732CF8C-B3C3-46C1-8337-5BE6CE229524}" sibTransId="{AED959D4-1082-4AC5-A017-85FEDCFAFE75}"/>
    <dgm:cxn modelId="{5C1E2EEF-7EDD-4194-8821-767BB9881B75}" type="presOf" srcId="{7F822EBA-6B8F-4578-AFC6-C686C7CAD0AB}" destId="{9CACECE0-858C-4083-A59F-BF933D5C2F1F}" srcOrd="0" destOrd="0" presId="urn:microsoft.com/office/officeart/2005/8/layout/vList2"/>
    <dgm:cxn modelId="{41CA6B04-5855-44AB-A853-903D1D3A67D2}" type="presOf" srcId="{FEC7ED98-D3A9-4613-ADE1-E5573FC72F4F}" destId="{8D532135-5A15-4E56-9545-18B57D515F68}" srcOrd="0" destOrd="0" presId="urn:microsoft.com/office/officeart/2005/8/layout/vList2"/>
    <dgm:cxn modelId="{307A2377-5E3F-4A2F-B14A-D296F6AD2F93}" type="presParOf" srcId="{8D532135-5A15-4E56-9545-18B57D515F68}" destId="{9CACECE0-858C-4083-A59F-BF933D5C2F1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E93FEF-69E1-4CC1-8583-06943BF3F010}">
      <dsp:nvSpPr>
        <dsp:cNvPr id="0" name=""/>
        <dsp:cNvSpPr/>
      </dsp:nvSpPr>
      <dsp:spPr>
        <a:xfrm>
          <a:off x="0" y="4567"/>
          <a:ext cx="5543183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smtClean="0"/>
            <a:t>1- Planlama</a:t>
          </a:r>
          <a:endParaRPr lang="tr-TR" sz="2400" kern="1200"/>
        </a:p>
      </dsp:txBody>
      <dsp:txXfrm>
        <a:off x="28100" y="32667"/>
        <a:ext cx="5486983" cy="5194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DBB8F9-51D7-44F0-926F-CC8BE11D40B7}">
      <dsp:nvSpPr>
        <dsp:cNvPr id="0" name=""/>
        <dsp:cNvSpPr/>
      </dsp:nvSpPr>
      <dsp:spPr>
        <a:xfrm>
          <a:off x="0" y="4567"/>
          <a:ext cx="4103024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2- Uygulama</a:t>
          </a:r>
          <a:endParaRPr lang="tr-TR" sz="2400" kern="1200" dirty="0"/>
        </a:p>
      </dsp:txBody>
      <dsp:txXfrm>
        <a:off x="28100" y="32667"/>
        <a:ext cx="4046824" cy="5194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ACECE0-858C-4083-A59F-BF933D5C2F1F}">
      <dsp:nvSpPr>
        <dsp:cNvPr id="0" name=""/>
        <dsp:cNvSpPr/>
      </dsp:nvSpPr>
      <dsp:spPr>
        <a:xfrm>
          <a:off x="0" y="4567"/>
          <a:ext cx="2592288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3- Raporlama</a:t>
          </a:r>
          <a:endParaRPr lang="tr-TR" sz="2400" kern="1200" dirty="0"/>
        </a:p>
      </dsp:txBody>
      <dsp:txXfrm>
        <a:off x="28100" y="32667"/>
        <a:ext cx="2536088" cy="519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11.12.2014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11.12.2014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11.12.2014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11.12.2014</a:t>
            </a:fld>
            <a:endParaRPr lang="tr-T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11.12.2014</a:t>
            </a:fld>
            <a:endParaRPr lang="tr-TR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11.12.2014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11.12.2014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11.12.2014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11.12.2014</a:t>
            </a:fld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11.12.2014</a:t>
            </a:fld>
            <a:endParaRPr lang="tr-T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11.12.2014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11.12.2014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971600" y="33834"/>
            <a:ext cx="8496944" cy="2808312"/>
          </a:xfrm>
        </p:spPr>
        <p:txBody>
          <a:bodyPr>
            <a:noAutofit/>
          </a:bodyPr>
          <a:lstStyle/>
          <a:p>
            <a:r>
              <a:rPr lang="tr-TR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ÇEVRE EĞİTİM ETKİNLERİ RAPORLAMA DOSYASI HAZIRLANIRKEN DİKKAT EDİLECEKLER</a:t>
            </a:r>
            <a:endParaRPr lang="tr-TR" sz="3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403648" y="3933056"/>
            <a:ext cx="6336704" cy="1944216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tr-TR" sz="5000" i="1" dirty="0" smtClean="0">
                <a:solidFill>
                  <a:srgbClr val="C00000"/>
                </a:solidFill>
              </a:rPr>
              <a:t>Doğan KARATAŞ</a:t>
            </a:r>
          </a:p>
          <a:p>
            <a:pPr algn="ctr"/>
            <a:r>
              <a:rPr lang="tr-TR" sz="5000" i="1" dirty="0">
                <a:solidFill>
                  <a:srgbClr val="C00000"/>
                </a:solidFill>
              </a:rPr>
              <a:t> </a:t>
            </a:r>
            <a:r>
              <a:rPr lang="tr-TR" sz="5000" i="1" dirty="0" smtClean="0">
                <a:solidFill>
                  <a:srgbClr val="C00000"/>
                </a:solidFill>
              </a:rPr>
              <a:t>  Kuzey Ege İlleri Mavi Bayrak </a:t>
            </a:r>
            <a:r>
              <a:rPr lang="tr-TR" sz="5000" i="1" dirty="0" smtClean="0">
                <a:solidFill>
                  <a:srgbClr val="C00000"/>
                </a:solidFill>
              </a:rPr>
              <a:t>Koordinatörü</a:t>
            </a:r>
          </a:p>
          <a:p>
            <a:endParaRPr lang="tr-TR" i="1" dirty="0" smtClean="0">
              <a:solidFill>
                <a:srgbClr val="C00000"/>
              </a:solidFill>
            </a:endParaRPr>
          </a:p>
          <a:p>
            <a:endParaRPr lang="tr-TR" i="1" dirty="0">
              <a:solidFill>
                <a:srgbClr val="C00000"/>
              </a:solidFill>
            </a:endParaRPr>
          </a:p>
          <a:p>
            <a:endParaRPr lang="tr-TR" i="1" dirty="0" smtClean="0">
              <a:solidFill>
                <a:srgbClr val="C00000"/>
              </a:solidFill>
            </a:endParaRPr>
          </a:p>
          <a:p>
            <a:r>
              <a:rPr lang="tr-TR" sz="2900" i="1" dirty="0" smtClean="0">
                <a:solidFill>
                  <a:srgbClr val="00B0F0"/>
                </a:solidFill>
              </a:rPr>
              <a:t>Yerel Mavi Bayrak </a:t>
            </a:r>
            <a:r>
              <a:rPr lang="tr-TR" sz="2900" i="1" dirty="0" smtClean="0">
                <a:solidFill>
                  <a:srgbClr val="00B0F0"/>
                </a:solidFill>
              </a:rPr>
              <a:t>S</a:t>
            </a:r>
            <a:r>
              <a:rPr lang="tr-TR" sz="2900" i="1" dirty="0" smtClean="0">
                <a:solidFill>
                  <a:srgbClr val="00B0F0"/>
                </a:solidFill>
              </a:rPr>
              <a:t>orumluları Eğitimi-Kuşadası</a:t>
            </a:r>
            <a:endParaRPr lang="tr-TR" sz="2900" i="1" dirty="0" smtClean="0">
              <a:solidFill>
                <a:srgbClr val="00B0F0"/>
              </a:solidFill>
            </a:endParaRPr>
          </a:p>
          <a:p>
            <a:r>
              <a:rPr lang="tr-TR" dirty="0"/>
              <a:t> </a:t>
            </a:r>
            <a:r>
              <a:rPr lang="tr-TR" dirty="0" smtClean="0"/>
              <a:t>          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281120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örnek çe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15"/>
          <a:stretch/>
        </p:blipFill>
        <p:spPr bwMode="auto">
          <a:xfrm rot="5400000">
            <a:off x="2951651" y="1880997"/>
            <a:ext cx="3109707" cy="620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1475656" y="332656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dirty="0">
                <a:solidFill>
                  <a:srgbClr val="FF0000"/>
                </a:solidFill>
              </a:rPr>
              <a:t>3</a:t>
            </a:r>
            <a:r>
              <a:rPr lang="tr-TR" sz="3600" dirty="0" smtClean="0">
                <a:solidFill>
                  <a:srgbClr val="FF0000"/>
                </a:solidFill>
              </a:rPr>
              <a:t>- RAPORLAMA</a:t>
            </a:r>
            <a:endParaRPr lang="tr-TR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99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http://mavibayrak.org.tr/userfiles/image/MaviBayrakorman%C4%B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65" y="-3554"/>
            <a:ext cx="3868056" cy="254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mavibayrak.org.tr/userfiles/image/DSC011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905" y="-3554"/>
            <a:ext cx="3362095" cy="252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mavibayrak.org.tr/userfiles/image/OTEmavibayrak(28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220502" y="4592184"/>
            <a:ext cx="3384736" cy="226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http://mavibayrak.org.tr/userfiles/image/OTEmavibayrak(74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792" y="4550303"/>
            <a:ext cx="3488208" cy="233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372587" y="2578331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Mavi Bayrak Ormanı </a:t>
            </a:r>
            <a:r>
              <a:rPr lang="tr-TR" dirty="0" smtClean="0"/>
              <a:t>Oluşturulması ALÇED</a:t>
            </a:r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6372200" y="2578331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 </a:t>
            </a:r>
            <a:r>
              <a:rPr lang="tr-TR" dirty="0" err="1"/>
              <a:t>Sarıgerme</a:t>
            </a:r>
            <a:r>
              <a:rPr lang="tr-TR" dirty="0"/>
              <a:t> Çevreci Çocuk </a:t>
            </a:r>
            <a:r>
              <a:rPr lang="tr-TR" dirty="0" smtClean="0"/>
              <a:t>Şenlikleri SARÇED</a:t>
            </a:r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3777863" y="5157192"/>
            <a:ext cx="1859597" cy="935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Eko-bahçe </a:t>
            </a:r>
            <a:r>
              <a:rPr lang="en-US" dirty="0"/>
              <a:t>Magic Life Water World -</a:t>
            </a:r>
            <a:r>
              <a:rPr lang="en-US" dirty="0" err="1"/>
              <a:t>Belek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3722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95536" y="1628800"/>
            <a:ext cx="85689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dirty="0" smtClean="0">
                <a:solidFill>
                  <a:srgbClr val="FF0000"/>
                </a:solidFill>
              </a:rPr>
              <a:t>1. </a:t>
            </a:r>
            <a:r>
              <a:rPr lang="tr-TR" sz="1600" dirty="0" smtClean="0"/>
              <a:t>Çalışmaların </a:t>
            </a:r>
            <a:r>
              <a:rPr lang="tr-TR" sz="1600" dirty="0"/>
              <a:t>tamamı iyi niyetle hazırlanmış ve takdiri hak eden etkinlikler. Ancak kuruluşların</a:t>
            </a:r>
          </a:p>
          <a:p>
            <a:r>
              <a:rPr lang="tr-TR" sz="1600" dirty="0" smtClean="0"/>
              <a:t>zaten yönetmelik ve kanunlarla zorunlu olarak yapma durumunda oldukları etkinlikleri proje dosyası</a:t>
            </a:r>
          </a:p>
          <a:p>
            <a:r>
              <a:rPr lang="tr-TR" sz="1600" dirty="0" smtClean="0"/>
              <a:t>içerisine </a:t>
            </a:r>
            <a:r>
              <a:rPr lang="tr-TR" sz="1600" dirty="0"/>
              <a:t>yeni bir etkinlik adı altında koymamaları gerekir. Tabi o etkinliğe yeni bir bakış açısı getirilmiş</a:t>
            </a:r>
          </a:p>
          <a:p>
            <a:r>
              <a:rPr lang="tr-TR" sz="1600" dirty="0"/>
              <a:t>ya da içeriğinde ekstra etkinlikler yapılmışsa özel olarak </a:t>
            </a:r>
            <a:r>
              <a:rPr lang="tr-TR" sz="1600" dirty="0" smtClean="0"/>
              <a:t>belirtilebilir.</a:t>
            </a:r>
          </a:p>
          <a:p>
            <a:endParaRPr lang="tr-TR" sz="1600" dirty="0" smtClean="0"/>
          </a:p>
          <a:p>
            <a:r>
              <a:rPr lang="tr-TR" sz="1600" dirty="0" smtClean="0">
                <a:solidFill>
                  <a:srgbClr val="FF0000"/>
                </a:solidFill>
              </a:rPr>
              <a:t>2. </a:t>
            </a:r>
            <a:r>
              <a:rPr lang="tr-TR" sz="1600" dirty="0" smtClean="0"/>
              <a:t>Etkinlikler incelendiğinde konular çevre eğitimi başlığı altında yer almasına rağmen, birçoğunun</a:t>
            </a:r>
          </a:p>
          <a:p>
            <a:r>
              <a:rPr lang="tr-TR" sz="1600" dirty="0" smtClean="0"/>
              <a:t>çevre </a:t>
            </a:r>
            <a:r>
              <a:rPr lang="tr-TR" sz="1600" dirty="0"/>
              <a:t>eğitimi ile doğrudan ilişkili olmadıkları görülmektedir.</a:t>
            </a:r>
          </a:p>
          <a:p>
            <a:r>
              <a:rPr lang="tr-TR" sz="1600" dirty="0"/>
              <a:t>İnsanlardan atık yağ ya da kullanılmış pil getirmeleri istenmekte, otel ya da okul çevrelerine kutular</a:t>
            </a:r>
          </a:p>
          <a:p>
            <a:r>
              <a:rPr lang="tr-TR" sz="1600" dirty="0"/>
              <a:t>konulmakta, topluca bir yerdeki çöpler temizlenmekte ancak bunların neden yapıldığı tam olarak</a:t>
            </a:r>
          </a:p>
          <a:p>
            <a:r>
              <a:rPr lang="tr-TR" sz="1600" dirty="0"/>
              <a:t>aktarılmamaktadır. Bunlar bir eğitim değil sadece o anlık çevre dostu davranışlar olabilir. Hatta yanlış</a:t>
            </a:r>
          </a:p>
          <a:p>
            <a:r>
              <a:rPr lang="tr-TR" sz="1600" dirty="0"/>
              <a:t>anlaşılmalarla birlikte “pil getirene ödül</a:t>
            </a:r>
            <a:r>
              <a:rPr lang="tr-TR" sz="1600" dirty="0" smtClean="0"/>
              <a:t>” denildiğinde </a:t>
            </a:r>
            <a:r>
              <a:rPr lang="tr-TR" sz="1600" dirty="0"/>
              <a:t>kullanılmamış piller bile toplanabilmekte, geri</a:t>
            </a:r>
          </a:p>
          <a:p>
            <a:r>
              <a:rPr lang="tr-TR" sz="1600" dirty="0"/>
              <a:t>kazanım kutularına atılmaması gereken cisimler atılabilmekte, nasıl olsa birileri topluyor deyip doğaya</a:t>
            </a:r>
          </a:p>
          <a:p>
            <a:r>
              <a:rPr lang="tr-TR" sz="1600" dirty="0"/>
              <a:t>rastgele atıklar bırakılmaktadır. Yapılacak bütün etkinlikler, öncelikli olarak çevre için olumlu bir</a:t>
            </a:r>
          </a:p>
          <a:p>
            <a:r>
              <a:rPr lang="tr-TR" sz="1600" dirty="0"/>
              <a:t>yaşam tarzının bireyin yaşamı boyunca devam ettireceği kalıcı ve anlamlı davranışlar haline</a:t>
            </a:r>
          </a:p>
          <a:p>
            <a:r>
              <a:rPr lang="tr-TR" sz="1600" dirty="0"/>
              <a:t>dönüşmesini hedeflemelidir</a:t>
            </a:r>
            <a:r>
              <a:rPr lang="tr-TR" sz="1600" dirty="0" smtClean="0"/>
              <a:t>.</a:t>
            </a:r>
            <a:endParaRPr lang="tr-TR" sz="1600" dirty="0"/>
          </a:p>
        </p:txBody>
      </p:sp>
      <p:sp>
        <p:nvSpPr>
          <p:cNvPr id="5" name="Metin kutusu 4"/>
          <p:cNvSpPr txBox="1"/>
          <p:nvPr/>
        </p:nvSpPr>
        <p:spPr>
          <a:xfrm>
            <a:off x="544844" y="133181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Çevre Eğitim Etkinlikleri Ödülü İçin Başvuruların Genel Değerlendirilmesi ve </a:t>
            </a:r>
            <a:r>
              <a:rPr lang="tr-TR" sz="2400" b="1" dirty="0" smtClean="0">
                <a:solidFill>
                  <a:srgbClr val="FF0000"/>
                </a:solidFill>
              </a:rPr>
              <a:t>Öneriler</a:t>
            </a:r>
            <a:endParaRPr lang="tr-T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91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755576" y="620688"/>
            <a:ext cx="813690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500" dirty="0">
                <a:solidFill>
                  <a:srgbClr val="FF0000"/>
                </a:solidFill>
              </a:rPr>
              <a:t>3. </a:t>
            </a:r>
            <a:r>
              <a:rPr lang="tr-TR" sz="1500" dirty="0"/>
              <a:t>Etkinliklerde odak grup problemi görülmektedir. Aynı etkinliğin içinde çocuklar, yetişkinler,</a:t>
            </a:r>
          </a:p>
          <a:p>
            <a:r>
              <a:rPr lang="tr-TR" sz="1500" dirty="0"/>
              <a:t>çalışanlar birlikte yer alıyorlar. Bu tarz bir yaklaşım hedeflerine ulaşamayacağı gibi, eğitim sürecinde</a:t>
            </a:r>
          </a:p>
          <a:p>
            <a:r>
              <a:rPr lang="tr-TR" sz="1500" dirty="0"/>
              <a:t>aksaklıkları ve pek çok yanlış öğrenmeleri de beraberinde getirebilir. Bu nedenle bütün etkinliklerde;</a:t>
            </a:r>
          </a:p>
          <a:p>
            <a:r>
              <a:rPr lang="tr-TR" sz="1500" dirty="0"/>
              <a:t>A. Etkinliğin adı</a:t>
            </a:r>
          </a:p>
          <a:p>
            <a:r>
              <a:rPr lang="tr-TR" sz="1500" dirty="0"/>
              <a:t>B. Etkinliğin amaçları</a:t>
            </a:r>
          </a:p>
          <a:p>
            <a:r>
              <a:rPr lang="tr-TR" sz="1500" dirty="0"/>
              <a:t>C. Etkinliğin gerçekleştirileceği hedef grubun özellikleri, ihtiyaçları</a:t>
            </a:r>
          </a:p>
          <a:p>
            <a:r>
              <a:rPr lang="tr-TR" sz="1500" dirty="0"/>
              <a:t>D. Etkinliğin nerelerde, ne kadar sürede ve kaç kişiyle gerçekleştirildiği,</a:t>
            </a:r>
          </a:p>
          <a:p>
            <a:r>
              <a:rPr lang="tr-TR" sz="1500" dirty="0"/>
              <a:t>E. Etkinlik sonucunda hangi somut ürünlere ulaşıldığı,</a:t>
            </a:r>
          </a:p>
          <a:p>
            <a:r>
              <a:rPr lang="tr-TR" sz="1500" dirty="0"/>
              <a:t>F. Etkinliğin yaygın etkisi için neler yapıldığı (Medya kuruluşlarına haber verildi mi? afiş,</a:t>
            </a:r>
          </a:p>
          <a:p>
            <a:r>
              <a:rPr lang="tr-TR" sz="1500" dirty="0"/>
              <a:t>broşür dağıtıldı mı? vs</a:t>
            </a:r>
            <a:r>
              <a:rPr lang="tr-TR" sz="1500" dirty="0" smtClean="0"/>
              <a:t>.),</a:t>
            </a:r>
            <a:endParaRPr lang="tr-TR" sz="1500" dirty="0" smtClean="0"/>
          </a:p>
          <a:p>
            <a:r>
              <a:rPr lang="tr-TR" sz="1500" dirty="0" smtClean="0"/>
              <a:t>G</a:t>
            </a:r>
            <a:r>
              <a:rPr lang="tr-TR" sz="1500" dirty="0"/>
              <a:t>. Etkinlik sürecinde karşılaşılan problemlerin neler olduğu ve bu problemlerin nasıl aşıldığı</a:t>
            </a:r>
          </a:p>
          <a:p>
            <a:r>
              <a:rPr lang="tr-TR" sz="1500" dirty="0"/>
              <a:t>gibi başlıklara öncelikli olarak önem verilmesi gerekmektedir</a:t>
            </a:r>
            <a:r>
              <a:rPr lang="tr-TR" sz="1500" dirty="0" smtClean="0"/>
              <a:t>.</a:t>
            </a:r>
          </a:p>
          <a:p>
            <a:endParaRPr lang="tr-TR" sz="1500" dirty="0"/>
          </a:p>
          <a:p>
            <a:r>
              <a:rPr lang="tr-TR" sz="1500" dirty="0">
                <a:solidFill>
                  <a:srgbClr val="FF0000"/>
                </a:solidFill>
              </a:rPr>
              <a:t>4. </a:t>
            </a:r>
            <a:r>
              <a:rPr lang="tr-TR" sz="1500" dirty="0"/>
              <a:t>Etkinliklerde yakın çevredeki uzmanlarla iş birliği yapılmalıdır. Başvuruların olduğu bölgelerde çok</a:t>
            </a:r>
          </a:p>
          <a:p>
            <a:r>
              <a:rPr lang="tr-TR" sz="1500" dirty="0"/>
              <a:t>sayıda üniversite ve alanında yetişmiş uzmanlar olmasına karşın çok az projede bu kişilerle iletişim</a:t>
            </a:r>
          </a:p>
          <a:p>
            <a:r>
              <a:rPr lang="tr-TR" sz="1500" dirty="0"/>
              <a:t>kurulduğu görülmektedir</a:t>
            </a:r>
            <a:r>
              <a:rPr lang="tr-TR" sz="1500" dirty="0" smtClean="0"/>
              <a:t>.</a:t>
            </a:r>
          </a:p>
          <a:p>
            <a:endParaRPr lang="tr-TR" sz="1500" dirty="0"/>
          </a:p>
          <a:p>
            <a:r>
              <a:rPr lang="tr-TR" sz="1500" dirty="0">
                <a:solidFill>
                  <a:srgbClr val="FF0000"/>
                </a:solidFill>
              </a:rPr>
              <a:t>5. </a:t>
            </a:r>
            <a:r>
              <a:rPr lang="tr-TR" sz="1500" dirty="0"/>
              <a:t>Eğitimlerin içerikleri ve yapılan sunumlar projede ayrı bir dosya halinde gönderilebilir. İnternetten</a:t>
            </a:r>
          </a:p>
          <a:p>
            <a:r>
              <a:rPr lang="tr-TR" sz="1500" dirty="0"/>
              <a:t>kolayca ulaşılan ve bilimsel geçerliliği olmayan sunumlar kabul edilmemelidir. Kullanılan materyalin nasıl hazırlandığı, içeriğinin ne olduğu kısaca anlatılmalıdır. Örneğin okul öncesi</a:t>
            </a:r>
          </a:p>
          <a:p>
            <a:r>
              <a:rPr lang="tr-TR" sz="1500" dirty="0"/>
              <a:t>çağındaki çocuklara bir film izlettiriliyor, ancak filmin adı dahi verilmiyor. Bu tarz kolayca aşılabilecek</a:t>
            </a:r>
          </a:p>
          <a:p>
            <a:r>
              <a:rPr lang="tr-TR" sz="1500" dirty="0"/>
              <a:t>eksiklikler mevcut</a:t>
            </a:r>
            <a:r>
              <a:rPr lang="tr-TR" sz="1500" dirty="0" smtClean="0"/>
              <a:t>.</a:t>
            </a:r>
            <a:endParaRPr lang="tr-TR" sz="1500" dirty="0"/>
          </a:p>
        </p:txBody>
      </p:sp>
    </p:spTree>
    <p:extLst>
      <p:ext uri="{BB962C8B-B14F-4D97-AF65-F5344CB8AC3E}">
        <p14:creationId xmlns:p14="http://schemas.microsoft.com/office/powerpoint/2010/main" val="305448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539552" y="332656"/>
            <a:ext cx="80648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dirty="0">
                <a:solidFill>
                  <a:srgbClr val="FF0000"/>
                </a:solidFill>
              </a:rPr>
              <a:t>6. </a:t>
            </a:r>
            <a:r>
              <a:rPr lang="tr-TR" sz="1600" dirty="0"/>
              <a:t>Başvuran kuruluşların bilimsel terimlerin kullanımıyla ilgili bazı problemler yaşadıkları</a:t>
            </a:r>
          </a:p>
          <a:p>
            <a:r>
              <a:rPr lang="tr-TR" sz="1600" dirty="0"/>
              <a:t>görülmektedir. Bunlar ile ilgili sizlerden destek almalarında fayda var. Özellikle geri dönüşüm, </a:t>
            </a:r>
            <a:r>
              <a:rPr lang="tr-TR" sz="1600" dirty="0" smtClean="0"/>
              <a:t>geri kazanım</a:t>
            </a:r>
            <a:r>
              <a:rPr lang="tr-TR" sz="1600" dirty="0"/>
              <a:t>, atıklar, atıkların sınıflandırılması, endemik bitkiler gibi konularda projeler içerisinde </a:t>
            </a:r>
            <a:r>
              <a:rPr lang="tr-TR" sz="1600" dirty="0" smtClean="0"/>
              <a:t>kavram yanılgılarına </a:t>
            </a:r>
            <a:r>
              <a:rPr lang="tr-TR" sz="1600" dirty="0"/>
              <a:t>neden olacak yanlış kullanımlarla karşılaşılmakta</a:t>
            </a:r>
            <a:r>
              <a:rPr lang="tr-TR" sz="1600" dirty="0" smtClean="0"/>
              <a:t>.</a:t>
            </a:r>
          </a:p>
          <a:p>
            <a:endParaRPr lang="tr-TR" sz="1600" dirty="0"/>
          </a:p>
          <a:p>
            <a:r>
              <a:rPr lang="tr-TR" sz="1600" dirty="0">
                <a:solidFill>
                  <a:srgbClr val="FF0000"/>
                </a:solidFill>
              </a:rPr>
              <a:t>7. </a:t>
            </a:r>
            <a:r>
              <a:rPr lang="tr-TR" sz="1600" dirty="0"/>
              <a:t>Etkinlikler genel olarak, bir kirlenme ya da kullanma durumu oluştuktan sonra gerçekleşmiş.</a:t>
            </a:r>
          </a:p>
          <a:p>
            <a:r>
              <a:rPr lang="tr-TR" sz="1600" dirty="0"/>
              <a:t>Denizler, plajlar kirlendikten sonra temizlenmiş, pil veya yağlar kullanıldıktan sonra toplanmış. </a:t>
            </a:r>
            <a:r>
              <a:rPr lang="tr-TR" sz="1600" dirty="0" smtClean="0"/>
              <a:t>Oysa bunlar </a:t>
            </a:r>
            <a:r>
              <a:rPr lang="tr-TR" sz="1600" dirty="0"/>
              <a:t>olmadan önce önleme ve gereksiz kullanımı azaltma çalışmalarına hemen hemen hiç </a:t>
            </a:r>
            <a:r>
              <a:rPr lang="tr-TR" sz="1600" dirty="0" smtClean="0"/>
              <a:t>yer verilmemiş</a:t>
            </a:r>
            <a:r>
              <a:rPr lang="tr-TR" sz="1600" dirty="0"/>
              <a:t>. “Gereksizse kullanma” vurgusu sadece su ve elektrik için kullanılmış</a:t>
            </a:r>
            <a:r>
              <a:rPr lang="tr-TR" sz="1600" dirty="0" smtClean="0"/>
              <a:t>.</a:t>
            </a:r>
          </a:p>
          <a:p>
            <a:endParaRPr lang="tr-TR" sz="1600" dirty="0"/>
          </a:p>
          <a:p>
            <a:r>
              <a:rPr lang="tr-TR" sz="1600" dirty="0">
                <a:solidFill>
                  <a:srgbClr val="FF0000"/>
                </a:solidFill>
              </a:rPr>
              <a:t>8. </a:t>
            </a:r>
            <a:r>
              <a:rPr lang="tr-TR" sz="1600" dirty="0"/>
              <a:t>Çevre eğitimi yalnızca ekolojinin konusu olmayıp ekonomik ve toplumsal etkinliklerde de yer</a:t>
            </a:r>
          </a:p>
          <a:p>
            <a:r>
              <a:rPr lang="tr-TR" sz="1600" dirty="0"/>
              <a:t>verilebilir. Örneğin dezavantajlı gruplara (hastalar, yaşlılar, engelliler) yapılacak etkinlikler, </a:t>
            </a:r>
            <a:r>
              <a:rPr lang="tr-TR" sz="1600" dirty="0" smtClean="0"/>
              <a:t>kültürün, sosyal </a:t>
            </a:r>
            <a:r>
              <a:rPr lang="tr-TR" sz="1600" dirty="0"/>
              <a:t>hayatın, geleneklerin ve yerel ekonomilerin yaşatılması için yapılacak etkinlikler </a:t>
            </a:r>
            <a:r>
              <a:rPr lang="tr-TR" sz="1600" dirty="0" smtClean="0"/>
              <a:t>örnekleriyle birlikte </a:t>
            </a:r>
            <a:r>
              <a:rPr lang="tr-TR" sz="1600" dirty="0"/>
              <a:t>ilgili kitleye duyurulabilir</a:t>
            </a:r>
            <a:r>
              <a:rPr lang="tr-TR" sz="1600" dirty="0" smtClean="0"/>
              <a:t>.</a:t>
            </a:r>
          </a:p>
          <a:p>
            <a:endParaRPr lang="tr-TR" sz="1600" dirty="0"/>
          </a:p>
          <a:p>
            <a:r>
              <a:rPr lang="tr-TR" sz="1600" dirty="0">
                <a:solidFill>
                  <a:srgbClr val="FF0000"/>
                </a:solidFill>
              </a:rPr>
              <a:t>9. </a:t>
            </a:r>
            <a:r>
              <a:rPr lang="tr-TR" sz="1600" dirty="0"/>
              <a:t>Etkinliklerin ölçme değerlendirme çalışmaları yapılmalıdır. Bu basit bir şekilde hazırlanacak bir</a:t>
            </a:r>
          </a:p>
          <a:p>
            <a:r>
              <a:rPr lang="tr-TR" sz="1600" dirty="0"/>
              <a:t>anket veya etkinliğe katılan gruptan seçilecek kişilerle yapılacak mülakatlarla gerçekleşebilir.</a:t>
            </a:r>
          </a:p>
          <a:p>
            <a:r>
              <a:rPr lang="tr-TR" sz="1600" dirty="0"/>
              <a:t>Böylelikle;</a:t>
            </a:r>
          </a:p>
          <a:p>
            <a:r>
              <a:rPr lang="tr-TR" sz="1600" dirty="0"/>
              <a:t>- Etkinliklerle ilgili önemli veriler elde edilebilir,</a:t>
            </a:r>
          </a:p>
          <a:p>
            <a:r>
              <a:rPr lang="tr-TR" sz="1600" dirty="0"/>
              <a:t>- Objektif bir değerlendirme yapılmış olur ve</a:t>
            </a:r>
          </a:p>
          <a:p>
            <a:r>
              <a:rPr lang="tr-TR" sz="1600" dirty="0"/>
              <a:t>- Sonraki etkinliklerinde kurum ve kuruluşlar kendilerini geliştirme fırsatı bulacaklardır.</a:t>
            </a:r>
          </a:p>
        </p:txBody>
      </p:sp>
    </p:spTree>
    <p:extLst>
      <p:ext uri="{BB962C8B-B14F-4D97-AF65-F5344CB8AC3E}">
        <p14:creationId xmlns:p14="http://schemas.microsoft.com/office/powerpoint/2010/main" val="333515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99592" y="3140968"/>
            <a:ext cx="3312368" cy="1368152"/>
          </a:xfrm>
        </p:spPr>
        <p:txBody>
          <a:bodyPr/>
          <a:lstStyle/>
          <a:p>
            <a:r>
              <a:rPr lang="tr-TR" dirty="0" smtClean="0"/>
              <a:t>TEŞEKKÜRLER</a:t>
            </a:r>
            <a:endParaRPr lang="tr-TR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1295400"/>
            <a:ext cx="4648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592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843808" y="1440321"/>
            <a:ext cx="4104456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dirty="0" smtClean="0"/>
              <a:t>NEDEN ÇEVRE EĞİTİMİ</a:t>
            </a:r>
            <a:r>
              <a:rPr lang="tr-TR" sz="2400" dirty="0" smtClean="0"/>
              <a:t>?</a:t>
            </a:r>
            <a:endParaRPr lang="tr-TR" sz="2400" dirty="0" smtClean="0"/>
          </a:p>
        </p:txBody>
      </p:sp>
      <p:sp>
        <p:nvSpPr>
          <p:cNvPr id="6" name="Sağ Ok 5"/>
          <p:cNvSpPr/>
          <p:nvPr/>
        </p:nvSpPr>
        <p:spPr>
          <a:xfrm>
            <a:off x="1835696" y="1451600"/>
            <a:ext cx="36004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Sağ Ok 6"/>
          <p:cNvSpPr/>
          <p:nvPr/>
        </p:nvSpPr>
        <p:spPr>
          <a:xfrm>
            <a:off x="1868334" y="2698300"/>
            <a:ext cx="36004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Metin kutusu 7"/>
          <p:cNvSpPr txBox="1"/>
          <p:nvPr/>
        </p:nvSpPr>
        <p:spPr>
          <a:xfrm>
            <a:off x="2903079" y="2698300"/>
            <a:ext cx="3469121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dirty="0" smtClean="0"/>
              <a:t>SÜREÇ VE PLANLAMA</a:t>
            </a:r>
            <a:endParaRPr lang="tr-TR" sz="2400" dirty="0"/>
          </a:p>
        </p:txBody>
      </p:sp>
      <p:sp>
        <p:nvSpPr>
          <p:cNvPr id="9" name="Sağ Ok 8"/>
          <p:cNvSpPr/>
          <p:nvPr/>
        </p:nvSpPr>
        <p:spPr>
          <a:xfrm>
            <a:off x="1790600" y="3832480"/>
            <a:ext cx="36004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4048" y="4210150"/>
            <a:ext cx="4095498" cy="26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Metin kutusu 10"/>
          <p:cNvSpPr txBox="1"/>
          <p:nvPr/>
        </p:nvSpPr>
        <p:spPr>
          <a:xfrm>
            <a:off x="2903079" y="3855447"/>
            <a:ext cx="3469121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dirty="0" smtClean="0"/>
              <a:t>DEĞERLENDİRME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1542208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979712" y="1916832"/>
            <a:ext cx="65527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Kriter 2:</a:t>
            </a:r>
            <a:r>
              <a:rPr lang="tr-TR" sz="2400" b="1" dirty="0"/>
              <a:t> </a:t>
            </a:r>
            <a:r>
              <a:rPr lang="tr-TR" sz="2400" dirty="0"/>
              <a:t>Sezon süresince farklı kategorilerde en az beş çevre bilinçlendirme etkinliği gerçekleştirilmelidir. </a:t>
            </a:r>
            <a:endParaRPr lang="tr-TR" sz="2400" dirty="0" smtClean="0"/>
          </a:p>
          <a:p>
            <a:endParaRPr lang="tr-TR" dirty="0" smtClean="0"/>
          </a:p>
        </p:txBody>
      </p:sp>
      <p:sp>
        <p:nvSpPr>
          <p:cNvPr id="5" name="Metin kutusu 4"/>
          <p:cNvSpPr txBox="1"/>
          <p:nvPr/>
        </p:nvSpPr>
        <p:spPr>
          <a:xfrm>
            <a:off x="2730463" y="1052736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NEDEN ÇEVRE EĞİTİMİ?</a:t>
            </a:r>
            <a:endParaRPr lang="tr-T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1979712" y="3394160"/>
            <a:ext cx="655272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Zorunluluk mu?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Gönüllülük mü?</a:t>
            </a:r>
            <a:endParaRPr lang="tr-TR" sz="2800" dirty="0" smtClean="0">
              <a:solidFill>
                <a:srgbClr val="002060"/>
              </a:solidFill>
            </a:endParaRPr>
          </a:p>
          <a:p>
            <a:endParaRPr lang="tr-TR" dirty="0" smtClean="0"/>
          </a:p>
        </p:txBody>
      </p:sp>
      <p:pic>
        <p:nvPicPr>
          <p:cNvPr id="1026" name="Picture 2" descr="C:\Users\user\Desktop\etkinlikler8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01" y="4635856"/>
            <a:ext cx="3347863" cy="222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a952327e7891b762d188684cc5d50172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635856"/>
            <a:ext cx="2960446" cy="222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29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475656" y="332656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dirty="0" smtClean="0">
                <a:solidFill>
                  <a:srgbClr val="FF0000"/>
                </a:solidFill>
              </a:rPr>
              <a:t>SÜREÇ VE PLANLAMA</a:t>
            </a:r>
            <a:endParaRPr lang="tr-TR" sz="3600" dirty="0">
              <a:solidFill>
                <a:srgbClr val="FF0000"/>
              </a:solidFill>
            </a:endParaRPr>
          </a:p>
        </p:txBody>
      </p:sp>
      <p:graphicFrame>
        <p:nvGraphicFramePr>
          <p:cNvPr id="11" name="Diyagram 10"/>
          <p:cNvGraphicFramePr/>
          <p:nvPr/>
        </p:nvGraphicFramePr>
        <p:xfrm>
          <a:off x="3419872" y="4920531"/>
          <a:ext cx="5543184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Diyagram 11"/>
          <p:cNvGraphicFramePr/>
          <p:nvPr>
            <p:extLst>
              <p:ext uri="{D42A27DB-BD31-4B8C-83A1-F6EECF244321}">
                <p14:modId xmlns:p14="http://schemas.microsoft.com/office/powerpoint/2010/main" val="1435614340"/>
              </p:ext>
            </p:extLst>
          </p:nvPr>
        </p:nvGraphicFramePr>
        <p:xfrm>
          <a:off x="4861464" y="5505306"/>
          <a:ext cx="4103024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3" name="Diyagram 12"/>
          <p:cNvGraphicFramePr/>
          <p:nvPr>
            <p:extLst>
              <p:ext uri="{D42A27DB-BD31-4B8C-83A1-F6EECF244321}">
                <p14:modId xmlns:p14="http://schemas.microsoft.com/office/powerpoint/2010/main" val="983737906"/>
              </p:ext>
            </p:extLst>
          </p:nvPr>
        </p:nvGraphicFramePr>
        <p:xfrm>
          <a:off x="6372200" y="6093296"/>
          <a:ext cx="2592288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9" name="Metin kutusu 8"/>
          <p:cNvSpPr txBox="1"/>
          <p:nvPr/>
        </p:nvSpPr>
        <p:spPr>
          <a:xfrm>
            <a:off x="1331640" y="1412776"/>
            <a:ext cx="56886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tr-TR" dirty="0" smtClean="0"/>
              <a:t>Mavi Bayrak çalışmaları yıllık olarak kendini yenilemeye dayalıdır.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tr-TR" dirty="0" smtClean="0"/>
              <a:t>Başvurular yaklaşık olarak her yıl Kasım-Aralık gibi alınır.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tr-TR" dirty="0" smtClean="0"/>
              <a:t>Bu başvuru sürecinde Çevre Eğitim Etkinlikleri programının hazırlanması istenir.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tr-TR" dirty="0" smtClean="0"/>
              <a:t>Daha sonra bu programın yaz sezonu içinde uygulanması ve belgelenmesi gerekiyor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tr-TR" dirty="0" smtClean="0"/>
              <a:t>Son olarak da yapılan çalışmaların sezon sonunda raporlanıp belli bir formatla tarafımıza sunulması gerekiyor.</a:t>
            </a:r>
            <a:endParaRPr lang="tr-TR" dirty="0"/>
          </a:p>
        </p:txBody>
      </p:sp>
      <p:sp>
        <p:nvSpPr>
          <p:cNvPr id="10" name="Metin kutusu 9"/>
          <p:cNvSpPr txBox="1"/>
          <p:nvPr/>
        </p:nvSpPr>
        <p:spPr>
          <a:xfrm>
            <a:off x="2267744" y="4293096"/>
            <a:ext cx="439248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i="1" u="sng" dirty="0" smtClean="0"/>
              <a:t>Görüldüğü gibi süreç üç aşamada işliyor</a:t>
            </a:r>
            <a:endParaRPr lang="tr-TR" i="1" u="sng" dirty="0"/>
          </a:p>
        </p:txBody>
      </p:sp>
    </p:spTree>
    <p:extLst>
      <p:ext uri="{BB962C8B-B14F-4D97-AF65-F5344CB8AC3E}">
        <p14:creationId xmlns:p14="http://schemas.microsoft.com/office/powerpoint/2010/main" val="233643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etin kutusu 11"/>
          <p:cNvSpPr txBox="1"/>
          <p:nvPr/>
        </p:nvSpPr>
        <p:spPr>
          <a:xfrm>
            <a:off x="1475656" y="2915652"/>
            <a:ext cx="4896544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 smtClean="0"/>
              <a:t>2- Etkinliğin türü Ne?</a:t>
            </a: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1475656" y="332656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dirty="0" smtClean="0">
                <a:solidFill>
                  <a:srgbClr val="FF0000"/>
                </a:solidFill>
              </a:rPr>
              <a:t>1-PLANLAMA</a:t>
            </a:r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331640" y="1052736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u="sng" dirty="0" smtClean="0"/>
              <a:t>Planlama aşamasında şu soruları dikkate alarak hareket etmek gerekir</a:t>
            </a:r>
            <a:endParaRPr lang="tr-TR" u="sng" dirty="0"/>
          </a:p>
        </p:txBody>
      </p:sp>
      <p:sp>
        <p:nvSpPr>
          <p:cNvPr id="6" name="Metin kutusu 5"/>
          <p:cNvSpPr txBox="1"/>
          <p:nvPr/>
        </p:nvSpPr>
        <p:spPr>
          <a:xfrm>
            <a:off x="1475656" y="2267580"/>
            <a:ext cx="4752528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 smtClean="0"/>
              <a:t>1- Kim Hazırlayacak?</a:t>
            </a:r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1475656" y="3563724"/>
            <a:ext cx="4896544" cy="369332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3</a:t>
            </a:r>
            <a:r>
              <a:rPr lang="tr-TR" dirty="0" smtClean="0"/>
              <a:t>- Etkinliğin Konusu Ne?</a:t>
            </a:r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1475656" y="4211796"/>
            <a:ext cx="468052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4</a:t>
            </a:r>
            <a:r>
              <a:rPr lang="tr-TR" dirty="0" smtClean="0"/>
              <a:t>- Etkinliğin hedef kitlesi kimler?</a:t>
            </a:r>
            <a:endParaRPr lang="tr-TR" dirty="0"/>
          </a:p>
        </p:txBody>
      </p:sp>
      <p:sp>
        <p:nvSpPr>
          <p:cNvPr id="9" name="Metin kutusu 8"/>
          <p:cNvSpPr txBox="1"/>
          <p:nvPr/>
        </p:nvSpPr>
        <p:spPr>
          <a:xfrm>
            <a:off x="1475656" y="4859868"/>
            <a:ext cx="468052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 smtClean="0"/>
              <a:t>5- Etkinlik Nerede yapılacak?</a:t>
            </a:r>
            <a:endParaRPr lang="tr-TR" dirty="0"/>
          </a:p>
        </p:txBody>
      </p:sp>
      <p:sp>
        <p:nvSpPr>
          <p:cNvPr id="10" name="Metin kutusu 9"/>
          <p:cNvSpPr txBox="1"/>
          <p:nvPr/>
        </p:nvSpPr>
        <p:spPr>
          <a:xfrm>
            <a:off x="1475656" y="5517232"/>
            <a:ext cx="468052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6</a:t>
            </a:r>
            <a:r>
              <a:rPr lang="tr-TR" dirty="0" smtClean="0"/>
              <a:t>- Etkinlik Ne zaman yapılacak?</a:t>
            </a:r>
            <a:endParaRPr lang="tr-TR" dirty="0"/>
          </a:p>
        </p:txBody>
      </p:sp>
      <p:pic>
        <p:nvPicPr>
          <p:cNvPr id="11" name="Picture 4" descr="D:\Belgelerim (Almıla)\MAVİ BAYRAK\1-PLAJLAR\PLAJLAR GENEL\ÇEVRE EĞİTİM ETKİNLİKLERİ\ÇEE EL KİTABI\Cevre_Egitim_Etkinlikleri_El_Kitabı_2010_KAPA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0072" y="1628800"/>
            <a:ext cx="3106065" cy="43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Metin kutusu 1"/>
          <p:cNvSpPr txBox="1"/>
          <p:nvPr/>
        </p:nvSpPr>
        <p:spPr>
          <a:xfrm>
            <a:off x="5030331" y="6121817"/>
            <a:ext cx="3718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www.mavibayrak.org.tr/cevreegitimetkinlikleri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325927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1475656" y="332656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dirty="0" smtClean="0">
                <a:solidFill>
                  <a:srgbClr val="FF0000"/>
                </a:solidFill>
              </a:rPr>
              <a:t>1- PLANLAMA</a:t>
            </a:r>
            <a:endParaRPr lang="tr-TR" sz="3600" dirty="0">
              <a:solidFill>
                <a:srgbClr val="FF0000"/>
              </a:solidFill>
            </a:endParaRPr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609620"/>
              </p:ext>
            </p:extLst>
          </p:nvPr>
        </p:nvGraphicFramePr>
        <p:xfrm>
          <a:off x="416767" y="2204865"/>
          <a:ext cx="8475714" cy="44644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8671"/>
                <a:gridCol w="951444"/>
                <a:gridCol w="951444"/>
                <a:gridCol w="951444"/>
                <a:gridCol w="951444"/>
                <a:gridCol w="246820"/>
                <a:gridCol w="308671"/>
                <a:gridCol w="951444"/>
                <a:gridCol w="951444"/>
                <a:gridCol w="951444"/>
                <a:gridCol w="951444"/>
              </a:tblGrid>
              <a:tr h="494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650" marR="356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Aktivite Adı Ve Kategorisi</a:t>
                      </a:r>
                      <a:endParaRPr lang="tr-TR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650" marR="356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Hedef Grup Ve Yeri </a:t>
                      </a:r>
                      <a:endParaRPr lang="tr-TR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650" marR="356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Aktivitenin Amacı Ve İçeriği </a:t>
                      </a:r>
                      <a:endParaRPr lang="tr-TR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650" marR="356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900" dirty="0">
                          <a:effectLst/>
                        </a:rPr>
                        <a:t>Planlanan Tarih </a:t>
                      </a:r>
                      <a:endParaRPr lang="tr-TR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650" marR="356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650" marR="356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650" marR="356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Name And Category Of The Activity</a:t>
                      </a:r>
                      <a:endParaRPr lang="tr-T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650" marR="356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Target Group And Place</a:t>
                      </a:r>
                      <a:endParaRPr lang="tr-T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650" marR="356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Aim And Content Of The Activity</a:t>
                      </a:r>
                      <a:endParaRPr lang="tr-T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650" marR="356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Date Of Activity </a:t>
                      </a:r>
                      <a:endParaRPr lang="tr-T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650" marR="35650" marT="0" marB="0" anchor="ctr"/>
                </a:tc>
              </a:tr>
              <a:tr h="7939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1</a:t>
                      </a:r>
                      <a:endParaRPr lang="tr-T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650" marR="356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650" marR="356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650" marR="356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650" marR="356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650" marR="356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650" marR="356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1</a:t>
                      </a:r>
                      <a:endParaRPr lang="tr-T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650" marR="356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650" marR="356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650" marR="356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650" marR="356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650" marR="35650" marT="0" marB="0" anchor="ctr"/>
                </a:tc>
              </a:tr>
              <a:tr h="7939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2</a:t>
                      </a:r>
                      <a:endParaRPr lang="tr-T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650" marR="356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800" dirty="0" smtClean="0">
                          <a:effectLst/>
                        </a:rPr>
                        <a:t>‘</a:t>
                      </a:r>
                      <a:endParaRPr lang="tr-T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650" marR="356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650" marR="356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650" marR="356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650" marR="356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650" marR="356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2</a:t>
                      </a:r>
                      <a:endParaRPr lang="tr-T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650" marR="356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650" marR="356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650" marR="356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650" marR="356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650" marR="35650" marT="0" marB="0" anchor="ctr"/>
                </a:tc>
              </a:tr>
              <a:tr h="7939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3</a:t>
                      </a:r>
                      <a:endParaRPr lang="tr-T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650" marR="356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650" marR="356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650" marR="356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650" marR="356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650" marR="356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650" marR="356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3</a:t>
                      </a:r>
                      <a:endParaRPr lang="tr-T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650" marR="356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650" marR="356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650" marR="356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650" marR="356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650" marR="35650" marT="0" marB="0" anchor="ctr"/>
                </a:tc>
              </a:tr>
              <a:tr h="7939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4</a:t>
                      </a:r>
                      <a:endParaRPr lang="tr-T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650" marR="356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650" marR="356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650" marR="356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650" marR="356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650" marR="356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650" marR="356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4</a:t>
                      </a:r>
                      <a:endParaRPr lang="tr-T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650" marR="356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650" marR="356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650" marR="356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650" marR="356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650" marR="35650" marT="0" marB="0" anchor="ctr"/>
                </a:tc>
              </a:tr>
              <a:tr h="7939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5</a:t>
                      </a:r>
                      <a:endParaRPr lang="tr-T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650" marR="356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650" marR="356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650" marR="356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650" marR="356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650" marR="3565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650" marR="356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5</a:t>
                      </a:r>
                      <a:endParaRPr lang="tr-T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650" marR="3565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650" marR="35650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650" marR="35650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 </a:t>
                      </a:r>
                      <a:endParaRPr lang="tr-TR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650" marR="35650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</a:rPr>
                        <a:t> </a:t>
                      </a:r>
                      <a:endParaRPr lang="tr-T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5650" marR="35650" marT="0" marB="0" anchor="b"/>
                </a:tc>
              </a:tr>
            </a:tbl>
          </a:graphicData>
        </a:graphic>
      </p:graphicFrame>
      <p:sp>
        <p:nvSpPr>
          <p:cNvPr id="8" name="Metin kutusu 7"/>
          <p:cNvSpPr txBox="1"/>
          <p:nvPr/>
        </p:nvSpPr>
        <p:spPr>
          <a:xfrm>
            <a:off x="359532" y="1700808"/>
            <a:ext cx="2268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smtClean="0"/>
              <a:t>Örnek Çevre Eğitim Etkinlikleri Tablosu</a:t>
            </a:r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262022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475656" y="332656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dirty="0" smtClean="0">
                <a:solidFill>
                  <a:srgbClr val="FF0000"/>
                </a:solidFill>
              </a:rPr>
              <a:t>2- UYGULAMA</a:t>
            </a:r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2411760" y="1340768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i="1" u="sng" dirty="0" smtClean="0"/>
              <a:t>Uygulama aşamasında dikkat edilecek noktalar.</a:t>
            </a:r>
            <a:endParaRPr lang="tr-TR" i="1" u="sng" dirty="0"/>
          </a:p>
        </p:txBody>
      </p:sp>
      <p:sp>
        <p:nvSpPr>
          <p:cNvPr id="6" name="Metin kutusu 5"/>
          <p:cNvSpPr txBox="1"/>
          <p:nvPr/>
        </p:nvSpPr>
        <p:spPr>
          <a:xfrm>
            <a:off x="827584" y="1844824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 smtClean="0"/>
              <a:t>Basının ilgisini sağlamak</a:t>
            </a:r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827584" y="2348880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 smtClean="0"/>
              <a:t>Tanıtımların doğru yapılması ve geniş kitlelerin haberdar edilmesi</a:t>
            </a:r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899592" y="4005064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 smtClean="0"/>
              <a:t>Fotoğraf çekimi, arşivleme ve belgeleme</a:t>
            </a:r>
            <a:endParaRPr lang="tr-TR" dirty="0"/>
          </a:p>
        </p:txBody>
      </p:sp>
      <p:sp>
        <p:nvSpPr>
          <p:cNvPr id="9" name="Metin kutusu 8"/>
          <p:cNvSpPr txBox="1"/>
          <p:nvPr/>
        </p:nvSpPr>
        <p:spPr>
          <a:xfrm>
            <a:off x="827584" y="3212976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 smtClean="0"/>
              <a:t>Uygulama sürecinde belediye, birlik, dernek gibi yerel unsurların ortak hareket etmesi sağlanmalı.</a:t>
            </a:r>
            <a:endParaRPr lang="tr-TR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/>
          <a:srcRect t="8000" r="5000" b="64163"/>
          <a:stretch>
            <a:fillRect/>
          </a:stretch>
        </p:blipFill>
        <p:spPr bwMode="auto">
          <a:xfrm>
            <a:off x="0" y="4523184"/>
            <a:ext cx="9144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656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475656" y="332656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dirty="0">
                <a:solidFill>
                  <a:srgbClr val="FF0000"/>
                </a:solidFill>
              </a:rPr>
              <a:t>3</a:t>
            </a:r>
            <a:r>
              <a:rPr lang="tr-TR" sz="3600" dirty="0" smtClean="0">
                <a:solidFill>
                  <a:srgbClr val="FF0000"/>
                </a:solidFill>
              </a:rPr>
              <a:t>- RAPORLAMA</a:t>
            </a:r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115616" y="1916832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dirty="0" smtClean="0"/>
              <a:t>Sürecin en önemli aşamalarından birisi de yıl boyu yapılmış olan çalışmaların sunulmasıdır.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1115616" y="3212976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dirty="0" smtClean="0"/>
              <a:t>Bu konuda belirli bir standardın sağlanabilmesi için </a:t>
            </a:r>
            <a:r>
              <a:rPr lang="tr-TR" dirty="0" err="1" smtClean="0"/>
              <a:t>word</a:t>
            </a:r>
            <a:r>
              <a:rPr lang="tr-TR" dirty="0" smtClean="0"/>
              <a:t> ve PPT formatında hazırlanmış olan şablon kullanılmalıdır.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1082037" y="4352330"/>
            <a:ext cx="6768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tr-TR" dirty="0" smtClean="0"/>
              <a:t>Tüm Türkiye’den gelen dosyalar, her biri alanında uzman bir jüri tarafından değerlendirildikten sonra ‘en iyi çevre eğitim etkinliği’ adıyla ödüllendiriliyor.</a:t>
            </a:r>
          </a:p>
        </p:txBody>
      </p:sp>
    </p:spTree>
    <p:extLst>
      <p:ext uri="{BB962C8B-B14F-4D97-AF65-F5344CB8AC3E}">
        <p14:creationId xmlns:p14="http://schemas.microsoft.com/office/powerpoint/2010/main" val="93505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475656" y="332656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dirty="0">
                <a:solidFill>
                  <a:srgbClr val="FF0000"/>
                </a:solidFill>
              </a:rPr>
              <a:t>3</a:t>
            </a:r>
            <a:r>
              <a:rPr lang="tr-TR" sz="3600" dirty="0" smtClean="0">
                <a:solidFill>
                  <a:srgbClr val="FF0000"/>
                </a:solidFill>
              </a:rPr>
              <a:t>- RAPORLAMA</a:t>
            </a:r>
            <a:endParaRPr lang="tr-TR" sz="36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user\Desktop\didim çe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7" y="1507517"/>
            <a:ext cx="3672407" cy="2065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kusadası ç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69171" y="2655565"/>
            <a:ext cx="291465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02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al">
  <a:themeElements>
    <a:clrScheme name="Teknik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TC101859868[[fn=Sıcaklık]]</Template>
  <TotalTime>526</TotalTime>
  <Words>935</Words>
  <Application>Microsoft Office PowerPoint</Application>
  <PresentationFormat>Ekran Gösterisi (4:3)</PresentationFormat>
  <Paragraphs>151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6" baseType="lpstr">
      <vt:lpstr>Thermal</vt:lpstr>
      <vt:lpstr>ÇEVRE EĞİTİM ETKİNLERİ RAPORLAMA DOSYASI HAZIRLANIRKEN DİKKAT EDİLECEKLER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ÇEVRE EĞİTİM ETKİNLERİ RAPORLAMA DOSYASI HAZIRLANIRKEN DİKKAT EDİLECEKLER</dc:title>
  <dc:creator>İzmir Mavi Bayrak</dc:creator>
  <cp:lastModifiedBy>user</cp:lastModifiedBy>
  <cp:revision>23</cp:revision>
  <dcterms:created xsi:type="dcterms:W3CDTF">2014-12-08T20:30:20Z</dcterms:created>
  <dcterms:modified xsi:type="dcterms:W3CDTF">2014-12-11T05:39:49Z</dcterms:modified>
</cp:coreProperties>
</file>