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7" r:id="rId1"/>
  </p:sldMasterIdLst>
  <p:notesMasterIdLst>
    <p:notesMasterId r:id="rId4"/>
  </p:notesMasterIdLst>
  <p:sldIdLst>
    <p:sldId id="420" r:id="rId2"/>
    <p:sldId id="569" r:id="rId3"/>
  </p:sldIdLst>
  <p:sldSz cx="9906000" cy="6858000" type="A4"/>
  <p:notesSz cx="6858000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37" autoAdjust="0"/>
    <p:restoredTop sz="99763" autoAdjust="0"/>
  </p:normalViewPr>
  <p:slideViewPr>
    <p:cSldViewPr snapToGrid="0">
      <p:cViewPr varScale="1">
        <p:scale>
          <a:sx n="69" d="100"/>
          <a:sy n="69" d="100"/>
        </p:scale>
        <p:origin x="72" y="1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r">
              <a:defRPr sz="1200"/>
            </a:lvl1pPr>
          </a:lstStyle>
          <a:p>
            <a:fld id="{4E80808E-3841-4DDC-8A92-3349F219C2A0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9" tIns="45570" rIns="91139" bIns="4557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1" y="4787129"/>
            <a:ext cx="5486400" cy="3916739"/>
          </a:xfrm>
          <a:prstGeom prst="rect">
            <a:avLst/>
          </a:prstGeom>
        </p:spPr>
        <p:txBody>
          <a:bodyPr vert="horz" lIns="91139" tIns="45570" rIns="91139" bIns="4557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r">
              <a:defRPr sz="1200"/>
            </a:lvl1pPr>
          </a:lstStyle>
          <a:p>
            <a:fld id="{8791BC58-FE79-4FE6-A4A0-9049CFA69EA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8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93775" y="1233488"/>
            <a:ext cx="4810125" cy="33321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15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2" y="2404534"/>
            <a:ext cx="63106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2" y="4050834"/>
            <a:ext cx="63106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22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0"/>
            <a:ext cx="6984793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3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8" y="3632200"/>
            <a:ext cx="586992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02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88"/>
            <a:ext cx="6984793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32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7800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2" y="609600"/>
            <a:ext cx="697791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682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6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0"/>
            <a:ext cx="1060104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5" y="609600"/>
            <a:ext cx="5736372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94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8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68"/>
            <a:ext cx="6984793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89"/>
            <a:ext cx="3399528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0" y="2160590"/>
            <a:ext cx="3399528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9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3" y="2160983"/>
            <a:ext cx="34008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3" y="2737246"/>
            <a:ext cx="3400819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1" y="2160983"/>
            <a:ext cx="340081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6"/>
            <a:ext cx="3400814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94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49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54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4"/>
            <a:ext cx="313180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5" y="514925"/>
            <a:ext cx="3667252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69"/>
            <a:ext cx="313180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77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4800600"/>
            <a:ext cx="698479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0"/>
            <a:ext cx="6984793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5367338"/>
            <a:ext cx="6984792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0"/>
            <a:ext cx="698479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1" y="604136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C2FB-9145-4830-95E9-EE012CCFB516}" type="datetimeFigureOut">
              <a:rPr lang="tr-TR" smtClean="0"/>
              <a:pPr/>
              <a:t>19.11.2025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4" y="6041363"/>
            <a:ext cx="5116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4" y="6041363"/>
            <a:ext cx="55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76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1" r:id="rId14"/>
    <p:sldLayoutId id="2147484032" r:id="rId15"/>
    <p:sldLayoutId id="21474840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209" y="320401"/>
            <a:ext cx="9006646" cy="441789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</a:t>
            </a:r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GERÇEKLEŞTİRİLMESİ PLANLANAN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ÇEVRE EĞİTİM ETKİNLİKLERİ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9533" y="6131017"/>
            <a:ext cx="9039322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0" dirty="0" smtClean="0">
                <a:latin typeface="Calibri" panose="020F0502020204030204" pitchFamily="34" charset="0"/>
              </a:rPr>
              <a:t> </a:t>
            </a:r>
            <a:r>
              <a:rPr lang="tr-TR" sz="890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0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0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0" b="1" dirty="0">
                <a:latin typeface="Calibri" panose="020F0502020204030204" pitchFamily="34" charset="0"/>
              </a:rPr>
              <a:t>ETKİNLİKLERİ ORGANİZE EDEN BELEDİYE-DERNEK VEYA İŞLETME : Muratpaşa </a:t>
            </a:r>
            <a:r>
              <a:rPr lang="tr-TR" sz="890" b="1" dirty="0" smtClean="0">
                <a:latin typeface="Calibri" panose="020F0502020204030204" pitchFamily="34" charset="0"/>
              </a:rPr>
              <a:t>Belediyesi </a:t>
            </a:r>
            <a:endParaRPr lang="tr-TR" sz="890" dirty="0">
              <a:latin typeface="Calibri" panose="020F0502020204030204" pitchFamily="34" charset="0"/>
            </a:endParaRPr>
          </a:p>
          <a:p>
            <a:r>
              <a:rPr lang="tr-TR" sz="890" dirty="0">
                <a:latin typeface="Calibri" panose="020F0502020204030204" pitchFamily="34" charset="0"/>
              </a:rPr>
              <a:t>( ACTIVITIES ORGANIZED BY </a:t>
            </a:r>
            <a:r>
              <a:rPr lang="tr-TR" sz="890" dirty="0" smtClean="0">
                <a:latin typeface="Calibri" panose="020F0502020204030204" pitchFamily="34" charset="0"/>
              </a:rPr>
              <a:t>)</a:t>
            </a:r>
            <a:endParaRPr lang="tr-TR" sz="89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671553"/>
              </p:ext>
            </p:extLst>
          </p:nvPr>
        </p:nvGraphicFramePr>
        <p:xfrm>
          <a:off x="488758" y="760948"/>
          <a:ext cx="9039706" cy="5328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238">
                  <a:extLst>
                    <a:ext uri="{9D8B030D-6E8A-4147-A177-3AD203B41FA5}">
                      <a16:colId xmlns:a16="http://schemas.microsoft.com/office/drawing/2014/main" val="3903955484"/>
                    </a:ext>
                  </a:extLst>
                </a:gridCol>
                <a:gridCol w="971997">
                  <a:extLst>
                    <a:ext uri="{9D8B030D-6E8A-4147-A177-3AD203B41FA5}">
                      <a16:colId xmlns:a16="http://schemas.microsoft.com/office/drawing/2014/main" val="2181547883"/>
                    </a:ext>
                  </a:extLst>
                </a:gridCol>
                <a:gridCol w="1156678">
                  <a:extLst>
                    <a:ext uri="{9D8B030D-6E8A-4147-A177-3AD203B41FA5}">
                      <a16:colId xmlns:a16="http://schemas.microsoft.com/office/drawing/2014/main" val="3123927768"/>
                    </a:ext>
                  </a:extLst>
                </a:gridCol>
                <a:gridCol w="608104">
                  <a:extLst>
                    <a:ext uri="{9D8B030D-6E8A-4147-A177-3AD203B41FA5}">
                      <a16:colId xmlns:a16="http://schemas.microsoft.com/office/drawing/2014/main" val="2685073487"/>
                    </a:ext>
                  </a:extLst>
                </a:gridCol>
                <a:gridCol w="340616">
                  <a:extLst>
                    <a:ext uri="{9D8B030D-6E8A-4147-A177-3AD203B41FA5}">
                      <a16:colId xmlns:a16="http://schemas.microsoft.com/office/drawing/2014/main" val="3318753978"/>
                    </a:ext>
                  </a:extLst>
                </a:gridCol>
                <a:gridCol w="1163083">
                  <a:extLst>
                    <a:ext uri="{9D8B030D-6E8A-4147-A177-3AD203B41FA5}">
                      <a16:colId xmlns:a16="http://schemas.microsoft.com/office/drawing/2014/main" val="1769776021"/>
                    </a:ext>
                  </a:extLst>
                </a:gridCol>
                <a:gridCol w="1126608">
                  <a:extLst>
                    <a:ext uri="{9D8B030D-6E8A-4147-A177-3AD203B41FA5}">
                      <a16:colId xmlns:a16="http://schemas.microsoft.com/office/drawing/2014/main" val="945105063"/>
                    </a:ext>
                  </a:extLst>
                </a:gridCol>
                <a:gridCol w="1756063">
                  <a:extLst>
                    <a:ext uri="{9D8B030D-6E8A-4147-A177-3AD203B41FA5}">
                      <a16:colId xmlns:a16="http://schemas.microsoft.com/office/drawing/2014/main" val="2400868764"/>
                    </a:ext>
                  </a:extLst>
                </a:gridCol>
                <a:gridCol w="779319">
                  <a:extLst>
                    <a:ext uri="{9D8B030D-6E8A-4147-A177-3AD203B41FA5}">
                      <a16:colId xmlns:a16="http://schemas.microsoft.com/office/drawing/2014/main" val="171215399"/>
                    </a:ext>
                  </a:extLst>
                </a:gridCol>
              </a:tblGrid>
              <a:tr h="750511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2729402069"/>
                  </a:ext>
                </a:extLst>
              </a:tr>
              <a:tr h="940796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Sıfır Atık Eğitimleri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Belediye, Otel , Hastane vb. çalışanları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 and Zero Waste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Educations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Students, Workers at our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Municipality Hotel, Hospital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etc.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Increase the Environmental Awareness and Recycling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377191"/>
                  </a:ext>
                </a:extLst>
              </a:tr>
              <a:tr h="72736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Falezler ve  Deniz Dibi Temizliği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Toprak ve Suyun  Temizliğinin Öneminin Vurgulanması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9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Coastal  And Sea Cleaning</a:t>
                      </a:r>
                      <a:r>
                        <a:rPr lang="tr-TR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Students and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Citizens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Emphasize Soil and Sea Pollution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Problems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36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 Söyleşileri, Panelleri, Seminerleri ve Eğitimleri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Ecology Panels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Life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Awareness </a:t>
                      </a:r>
                    </a:p>
                    <a:p>
                      <a:pPr algn="ctr"/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031994"/>
                  </a:ext>
                </a:extLst>
              </a:tr>
              <a:tr h="73775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İle İlgili Belgesel ve Film Gösterimleri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Doğanın Korunması ve Çevre Sorunlarına Dikkat Çekilmesi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3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Documentary Movies About Environment And Ecology Life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Protection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The Environment  and Take Attention to Environmental Pollution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r>
                        <a:rPr lang="en-GB" sz="1000" b="0" dirty="0" smtClean="0">
                          <a:latin typeface="Calibri" pitchFamily="34" charset="0"/>
                        </a:rPr>
                        <a:t>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557282"/>
                  </a:ext>
                </a:extLst>
              </a:tr>
              <a:tr h="758536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Atölye Çalışmaları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5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Workshops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about Environment</a:t>
                      </a:r>
                    </a:p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and Wastes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Citizens and 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Konulu Kısa Film ve / veya Fotoğraf Yarışmaları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Short Film and Photography Competition about Environment</a:t>
                      </a:r>
                      <a:endParaRPr lang="en-US" sz="1000" b="0" i="0" u="none" strike="noStrike" kern="1200" baseline="0" noProof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7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311" y="459717"/>
            <a:ext cx="9019308" cy="358954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GERÇEKLEŞTİRİLMESİ PLANLANAN ÇEVRE EĞİTİM ETKİNLİKLERİ</a:t>
            </a:r>
            <a:r>
              <a:rPr lang="tr-TR" sz="1463" dirty="0"/>
              <a:t/>
            </a:r>
            <a:br>
              <a:rPr lang="tr-TR" sz="1463" dirty="0"/>
            </a:br>
            <a:endParaRPr lang="tr-TR" sz="1463" dirty="0"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685044"/>
              </p:ext>
            </p:extLst>
          </p:nvPr>
        </p:nvGraphicFramePr>
        <p:xfrm>
          <a:off x="466529" y="864637"/>
          <a:ext cx="9060872" cy="524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09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0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75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97113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44">
                <a:tc>
                  <a:txBody>
                    <a:bodyPr/>
                    <a:lstStyle/>
                    <a:p>
                      <a:pPr algn="ctr"/>
                      <a:r>
                        <a:rPr lang="tr-TR" sz="10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Toplama ve Ayrıştırma Tesislerine Teknik</a:t>
                      </a:r>
                      <a:r>
                        <a:rPr lang="tr-TR" sz="10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Geziler</a:t>
                      </a:r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 </a:t>
                      </a:r>
                    </a:p>
                    <a:p>
                      <a:pPr algn="ctr"/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Geri Dönüşümün Yerinde Görülmesi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7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Technical Visit to the Packaging Waste Recycling  Plant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Students and Citizens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Teach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the Recycling Process at the Packaging Plant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6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Konularında Farkındalık Yaratacak Doğa Gezileri</a:t>
                      </a:r>
                    </a:p>
                    <a:p>
                      <a:pPr algn="ctr"/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Sivil</a:t>
                      </a:r>
                      <a:r>
                        <a:rPr lang="tr-TR" sz="1000" baseline="0" dirty="0" smtClean="0">
                          <a:latin typeface="Calibri" pitchFamily="34" charset="0"/>
                        </a:rPr>
                        <a:t> Toplum Kuruluş Üyeleri ve Vatandaşlar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Çevre Bilincinin Arttırılması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8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Trekking</a:t>
                      </a:r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 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err="1" smtClean="0">
                          <a:latin typeface="Calibri" pitchFamily="34" charset="0"/>
                        </a:rPr>
                        <a:t>Society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Members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and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Citizens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3228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İklim Krizi Eylem Planı Eğitimleri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Kamu Kurumları, STK’lar,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Vatandaşlar, 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Education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about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Climate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Change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Societies 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Citiziens</a:t>
                      </a:r>
                      <a:endParaRPr lang="en-GB" sz="1000" b="0" i="0" u="none" strike="noStrike" kern="1200" baseline="0" noProof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618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Festivali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 ve vatandaşlar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Festival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2026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104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+0,5 Akdeniz’in Geleceği 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 </a:t>
                      </a:r>
                      <a:r>
                        <a:rPr lang="tr-TR" sz="1000" b="0" i="0" u="none" strike="noStrike" kern="1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Çalıştayları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Resmi Kurum, Kuruluşlar, Odalar, Akademisyenler, Çevre Dernekleri vb.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Sürdürülebilir Çevre için Projeler Geliştirilmesi ve Uygulanması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Environment Workshops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 Academics, Societies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To Develop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and Apply Projects for </a:t>
                      </a:r>
                      <a:r>
                        <a:rPr lang="en-GB" sz="1000" b="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Muratpaşa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Sustainable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Environment 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79768" y="6112639"/>
            <a:ext cx="8834395" cy="642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4" dirty="0">
                <a:latin typeface="Calibri" panose="020F0502020204030204" pitchFamily="34" charset="0"/>
              </a:rPr>
              <a:t> </a:t>
            </a:r>
            <a:r>
              <a:rPr lang="tr-TR" sz="894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4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4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4" b="1" dirty="0">
                <a:latin typeface="Calibri" panose="020F0502020204030204" pitchFamily="34" charset="0"/>
              </a:rPr>
              <a:t>ETKİNLİKLERİ ORGANİZE EDEN BELEDİYE-DERNEK VEYA İŞLETME : Muratpaşa Belediyesi </a:t>
            </a:r>
            <a:endParaRPr lang="tr-TR" sz="894" dirty="0">
              <a:latin typeface="Calibri" panose="020F0502020204030204" pitchFamily="34" charset="0"/>
            </a:endParaRPr>
          </a:p>
          <a:p>
            <a:r>
              <a:rPr lang="tr-TR" sz="894" dirty="0">
                <a:latin typeface="Calibri" panose="020F0502020204030204" pitchFamily="34" charset="0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1490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Kristal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28074</TotalTime>
  <Words>517</Words>
  <Application>Microsoft Office PowerPoint</Application>
  <PresentationFormat>A4 Kağıt (210x297 mm)</PresentationFormat>
  <Paragraphs>135</Paragraphs>
  <Slides>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Kristal</vt:lpstr>
      <vt:lpstr>2026 YILINDA GERÇEKLEŞTİRİLMESİ PLANLANAN ÇEVRE EĞİTİM ETKİNLİKLERİ </vt:lpstr>
      <vt:lpstr>2026 YILINDA GERÇEKLEŞTİRİLMESİ PLANLANAN ÇEVRE EĞİTİM ETKİNLİKLERİ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Hale ERGIN FIRAT</dc:creator>
  <cp:lastModifiedBy>Gurkan YILMAZ</cp:lastModifiedBy>
  <cp:revision>2137</cp:revision>
  <cp:lastPrinted>2023-11-28T12:54:41Z</cp:lastPrinted>
  <dcterms:created xsi:type="dcterms:W3CDTF">2015-08-11T08:22:24Z</dcterms:created>
  <dcterms:modified xsi:type="dcterms:W3CDTF">2025-11-19T09:39:35Z</dcterms:modified>
</cp:coreProperties>
</file>