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3"/>
  </p:notesMasterIdLst>
  <p:handoutMasterIdLst>
    <p:handoutMasterId r:id="rId14"/>
  </p:handoutMasterIdLst>
  <p:sldIdLst>
    <p:sldId id="256" r:id="rId2"/>
    <p:sldId id="412" r:id="rId3"/>
    <p:sldId id="407" r:id="rId4"/>
    <p:sldId id="395" r:id="rId5"/>
    <p:sldId id="258" r:id="rId6"/>
    <p:sldId id="396" r:id="rId7"/>
    <p:sldId id="416" r:id="rId8"/>
    <p:sldId id="337" r:id="rId9"/>
    <p:sldId id="274" r:id="rId10"/>
    <p:sldId id="417" r:id="rId11"/>
    <p:sldId id="410" r:id="rId12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392" autoAdjust="0"/>
  </p:normalViewPr>
  <p:slideViewPr>
    <p:cSldViewPr>
      <p:cViewPr varScale="1">
        <p:scale>
          <a:sx n="83" d="100"/>
          <a:sy n="83" d="100"/>
        </p:scale>
        <p:origin x="1248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3.12.2025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3.12.2025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12652C-EDC1-4F62-B3DC-A8B5ECA8D7AC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76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5085" y="2514600"/>
            <a:ext cx="71157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2025 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371600" cy="13716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33401"/>
            <a:ext cx="2133600" cy="12607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2000"/>
            <a:ext cx="3178776" cy="37338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762000"/>
            <a:ext cx="3810000" cy="37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95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693883"/>
              </p:ext>
            </p:extLst>
          </p:nvPr>
        </p:nvGraphicFramePr>
        <p:xfrm>
          <a:off x="438727" y="1283605"/>
          <a:ext cx="8479202" cy="435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8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66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300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7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Sahilleri</a:t>
                      </a:r>
                      <a:r>
                        <a:rPr lang="tr-TR" sz="10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Koru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/>
                        <a:t>Otel çalışanları</a:t>
                      </a:r>
                      <a:endParaRPr lang="tr-TR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t"/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Sahilleri</a:t>
                      </a:r>
                      <a:r>
                        <a:rPr lang="tr-TR" sz="10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temiz tutmak ve daha iyi bir gelecek bırakabilmek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Nisan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</a:t>
                      </a:r>
                      <a: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Beaches</a:t>
                      </a:r>
                      <a:endParaRPr kumimoji="0" lang="tr-TR" sz="1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Hotel </a:t>
                      </a:r>
                      <a:r>
                        <a:rPr lang="tr-TR" sz="1000" dirty="0" err="1" smtClean="0"/>
                        <a:t>employees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keep the beaches clean and leave a better future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April</a:t>
                      </a:r>
                      <a:r>
                        <a:rPr lang="tr-TR" sz="1000" baseline="0" dirty="0" smtClean="0"/>
                        <a:t> 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Çocukları Bilinçlendir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Öğrenciler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Longoz</a:t>
                      </a:r>
                      <a:r>
                        <a:rPr lang="tr-TR" sz="1000" u="none" strike="noStrike" baseline="0" dirty="0" smtClean="0"/>
                        <a:t> ormanlarındaki </a:t>
                      </a:r>
                      <a:r>
                        <a:rPr lang="tr-TR" sz="1000" u="none" strike="noStrike" dirty="0" smtClean="0"/>
                        <a:t>Bitki</a:t>
                      </a:r>
                      <a:r>
                        <a:rPr lang="tr-TR" sz="1000" u="none" strike="noStrike" dirty="0"/>
                        <a:t>, Kuş ve Diğer Canlıların Korunması ve Tanıtılması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Mayıs-Haziran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dirty="0" err="1" smtClean="0"/>
                        <a:t>Raise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Children's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Awareness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Students</a:t>
                      </a:r>
                      <a:r>
                        <a:rPr lang="tr-TR" sz="1000" u="none" strike="noStrike" dirty="0" smtClean="0"/>
                        <a:t> 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Protection and Promotion of Plants, Birds and Other Creatures in </a:t>
                      </a:r>
                      <a:r>
                        <a:rPr kumimoji="0" lang="en-US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Longoz</a:t>
                      </a:r>
                      <a:r>
                        <a:rPr kumimoji="0" lang="en-US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Forests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</a:t>
                      </a:r>
                      <a:r>
                        <a:rPr lang="tr-TR" sz="1000" baseline="0" dirty="0" smtClean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Çevre Temizliği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Halk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Yaşadığın</a:t>
                      </a:r>
                      <a:r>
                        <a:rPr lang="tr-TR" sz="1000" u="none" strike="noStrike" baseline="0" dirty="0" smtClean="0"/>
                        <a:t> yeri güzelleştir.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endParaRPr kumimoji="0" lang="tr-TR" sz="1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tr-TR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dirty="0" smtClean="0"/>
                        <a:t>People</a:t>
                      </a:r>
                      <a:r>
                        <a:rPr lang="tr-TR" sz="1000" u="none" strike="noStrike" dirty="0" smtClean="0"/>
                        <a:t> 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the place you live beautiful.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September2026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86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Çocuklarla Öğren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+mn-lt"/>
                          <a:ea typeface="+mn-ea"/>
                          <a:cs typeface="+mn-cs"/>
                        </a:rPr>
                        <a:t>5-12</a:t>
                      </a:r>
                      <a:r>
                        <a:rPr lang="tr-TR" sz="1000" baseline="0" dirty="0" smtClean="0">
                          <a:latin typeface="+mn-lt"/>
                          <a:ea typeface="+mn-ea"/>
                          <a:cs typeface="+mn-cs"/>
                        </a:rPr>
                        <a:t> Yaş Çocuk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Milli</a:t>
                      </a:r>
                      <a:r>
                        <a:rPr lang="tr-TR" sz="1000" baseline="0" dirty="0" smtClean="0"/>
                        <a:t> parklar ve mirasları koruma semineri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Learn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with</a:t>
                      </a:r>
                      <a:r>
                        <a:rPr lang="tr-TR" sz="1000" dirty="0" smtClean="0"/>
                        <a:t> Kids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5-12 </a:t>
                      </a:r>
                      <a:r>
                        <a:rPr lang="tr-TR" sz="1000" dirty="0" err="1" smtClean="0"/>
                        <a:t>Year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Old</a:t>
                      </a:r>
                      <a:r>
                        <a:rPr lang="tr-TR" sz="1000" dirty="0" smtClean="0"/>
                        <a:t> Child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 smtClean="0"/>
                        <a:t>Seminar on the protection of national parks and heritage sites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November</a:t>
                      </a:r>
                      <a:r>
                        <a:rPr lang="tr-TR" sz="1000" baseline="0" dirty="0" smtClean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477"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588494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 smtClean="0">
                <a:solidFill>
                  <a:srgbClr val="FF0000"/>
                </a:solidFill>
              </a:rPr>
              <a:t>İĞNEADA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 smtClean="0">
                <a:solidFill>
                  <a:srgbClr val="FF0000"/>
                </a:solidFill>
              </a:rPr>
              <a:t>NAYU İĞNEADA OTEL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ACTIVITIES ORGANIZED BY )</a:t>
            </a:r>
          </a:p>
          <a:p>
            <a:endParaRPr lang="tr-TR" sz="1000" dirty="0"/>
          </a:p>
          <a:p>
            <a:r>
              <a:rPr lang="tr-TR" sz="1000" b="1" dirty="0"/>
              <a:t>İLETİŞİM / CONTACT</a:t>
            </a:r>
            <a:r>
              <a:rPr lang="tr-TR" sz="1000" dirty="0" smtClean="0"/>
              <a:t>: info@nayuigneada.com</a:t>
            </a:r>
            <a:endParaRPr lang="tr-TR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63916"/>
              </p:ext>
            </p:extLst>
          </p:nvPr>
        </p:nvGraphicFramePr>
        <p:xfrm>
          <a:off x="457200" y="1143000"/>
          <a:ext cx="8501254" cy="4466809"/>
        </p:xfrm>
        <a:graphic>
          <a:graphicData uri="http://schemas.openxmlformats.org/drawingml/2006/table">
            <a:tbl>
              <a:tblPr/>
              <a:tblGrid>
                <a:gridCol w="30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5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476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058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r>
                        <a:rPr lang="tr-TR" sz="1000" dirty="0" smtClean="0">
                          <a:solidFill>
                            <a:srgbClr val="000000"/>
                          </a:solidFill>
                          <a:ea typeface="Calibri" pitchFamily="34" charset="0"/>
                          <a:cs typeface="Calibri" pitchFamily="34" charset="0"/>
                        </a:rPr>
                        <a:t>Personeller ile Mavi Bayrak önemi eğitimi</a:t>
                      </a:r>
                      <a:endParaRPr lang="tr-TR" sz="1000" dirty="0" smtClean="0">
                        <a:solidFill>
                          <a:srgbClr val="000000"/>
                        </a:solidFill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2025 sezon süresince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Tüm personele gerekli eğitimler ve seminerler düzenlendi ve bu eğitimlerin sonunda bir sınav yapıldı sınav sonuçları eğitim sonrası oldukça başarılıydı.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667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r>
                        <a:rPr lang="tr-TR" sz="1000" dirty="0" smtClean="0">
                          <a:solidFill>
                            <a:srgbClr val="000000"/>
                          </a:solidFill>
                          <a:ea typeface="Calibri" pitchFamily="34" charset="0"/>
                          <a:cs typeface="Calibri" pitchFamily="34" charset="0"/>
                        </a:rPr>
                        <a:t>Çevre düzenleme Sahil temizliği</a:t>
                      </a:r>
                      <a:endParaRPr lang="tr-TR" sz="1000" dirty="0">
                        <a:solidFill>
                          <a:srgbClr val="000000"/>
                        </a:solidFill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2025 sezon süresince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Her gün traktörlerimiz ile sahil temizliği yapılıp halka çok daha temiz bir alan yaratmış olduk. Belediyemizin katkıları ile artık Mert gölü sahili oldukça temiz ve güven verici.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38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Calibri" pitchFamily="34" charset="0"/>
                        </a:rPr>
                        <a:t>Sürdürülebilirlik Eğitim Semineri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dirty="0" smtClean="0">
                          <a:latin typeface="Calibri" pitchFamily="34" charset="0"/>
                        </a:rPr>
                        <a:t>16/10/2025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Genç nesillere sürdürülebilirlik ile ilgili seminerler düzenlemek daha iyi bir gelecek için bilinçli nesiller yetiştirmek.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793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000" dirty="0" smtClean="0">
                          <a:solidFill>
                            <a:prstClr val="black"/>
                          </a:solidFill>
                          <a:latin typeface="Calibri" panose="020F0502020204030204" pitchFamily="34" charset="0"/>
                        </a:rPr>
                        <a:t>Mert Gölü Çevre Temizliği</a:t>
                      </a:r>
                      <a:endParaRPr lang="tr-TR" sz="1000" b="1" u="sng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Clr>
                          <a:schemeClr val="tx1"/>
                        </a:buClr>
                        <a:buSzPct val="65000"/>
                      </a:pPr>
                      <a:r>
                        <a:rPr lang="tr-TR" sz="1000" dirty="0" smtClean="0">
                          <a:latin typeface="Calibri" pitchFamily="34" charset="0"/>
                          <a:cs typeface="Arial" charset="0"/>
                        </a:rPr>
                        <a:t>12/11/2025</a:t>
                      </a:r>
                      <a:endParaRPr lang="tr-TR" sz="1000" dirty="0"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Yapılan eğitim sonrası çevre temizliği yapılmıştır.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9308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3400" y="1981200"/>
            <a:ext cx="82296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YILI</a:t>
            </a: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MAVİ BAYRAK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ETKİNLİKLERİNİN AÇIKLAMASI VE</a:t>
            </a:r>
          </a:p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-BELGELER-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4 Alt Başlık"/>
          <p:cNvSpPr>
            <a:spLocks noGrp="1"/>
          </p:cNvSpPr>
          <p:nvPr>
            <p:ph type="subTitle" idx="4294967295"/>
          </p:nvPr>
        </p:nvSpPr>
        <p:spPr>
          <a:xfrm>
            <a:off x="457200" y="1219200"/>
            <a:ext cx="8229600" cy="2971800"/>
          </a:xfrm>
        </p:spPr>
        <p:txBody>
          <a:bodyPr/>
          <a:lstStyle/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400" b="1" u="sng" dirty="0">
                <a:cs typeface="Arial" charset="0"/>
              </a:rPr>
              <a:t>ETKİNLİK 1</a:t>
            </a:r>
            <a:endParaRPr lang="tr-TR" sz="2400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Personeller ile Mavi Bayrak önemi eğitimi</a:t>
            </a:r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sz="2000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sz="2400" b="1" u="sng" dirty="0">
                <a:cs typeface="Arial" charset="0"/>
              </a:rPr>
              <a:t>ETKİNLİK TARİHİ</a:t>
            </a: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sz="2000" dirty="0" smtClean="0"/>
              <a:t>Sezon Süresince</a:t>
            </a:r>
            <a:endParaRPr lang="tr-TR" sz="2000" dirty="0"/>
          </a:p>
          <a:p>
            <a:pPr marL="342900" indent="-342900">
              <a:buClr>
                <a:schemeClr val="tx1"/>
              </a:buClr>
              <a:buSzPct val="65000"/>
              <a:buNone/>
            </a:pPr>
            <a:endParaRPr lang="tr-TR" sz="2000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400" b="1" u="sng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dirty="0" err="1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Nayu</a:t>
            </a:r>
            <a:r>
              <a:rPr lang="tr-TR" sz="2000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İğenada</a:t>
            </a:r>
            <a:r>
              <a:rPr lang="tr-TR" sz="2000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Perosneli</a:t>
            </a:r>
            <a:r>
              <a:rPr lang="tr-TR" sz="2000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endParaRPr lang="tr-TR" sz="2000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 algn="ctr" eaLnBrk="1" hangingPunct="1">
              <a:buFont typeface="Wingdings 3" pitchFamily="18" charset="2"/>
              <a:buNone/>
            </a:pPr>
            <a:endParaRPr lang="tr-TR" sz="2000" dirty="0"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6781800" cy="24003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429000"/>
            <a:ext cx="2228850" cy="28956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751" y="4114800"/>
            <a:ext cx="3615940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5800" y="762000"/>
            <a:ext cx="7924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b="1" u="sng" dirty="0">
                <a:cs typeface="Arial" charset="0"/>
              </a:rPr>
              <a:t>ETKİNLİK </a:t>
            </a:r>
            <a:r>
              <a:rPr lang="tr-TR" sz="2000" b="1" u="sng" dirty="0" smtClean="0">
                <a:cs typeface="Arial" charset="0"/>
              </a:rPr>
              <a:t>2</a:t>
            </a:r>
            <a:endParaRPr lang="tr-TR" sz="2000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Çevre düzenleme Sahil temizliği</a:t>
            </a:r>
            <a:endParaRPr lang="tr-TR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dirty="0" smtClean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sz="2000" b="1" u="sng" dirty="0">
                <a:cs typeface="Arial" charset="0"/>
              </a:rPr>
              <a:t>ETKİNLİK TARİHİ</a:t>
            </a: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dirty="0" smtClean="0"/>
              <a:t>03/07/2025</a:t>
            </a:r>
            <a:endParaRPr lang="tr-TR" dirty="0"/>
          </a:p>
          <a:p>
            <a:pPr marL="342900" indent="-342900">
              <a:buClr>
                <a:schemeClr val="tx1"/>
              </a:buClr>
              <a:buSzPct val="65000"/>
              <a:buNone/>
            </a:pPr>
            <a:endParaRPr lang="tr-TR" dirty="0" smtClean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None/>
            </a:pPr>
            <a:endParaRPr lang="tr-TR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b="1" u="sng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dirty="0" err="1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Nayu</a:t>
            </a:r>
            <a:r>
              <a:rPr lang="tr-TR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İğenada</a:t>
            </a:r>
            <a:r>
              <a:rPr lang="tr-TR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Perosneli</a:t>
            </a:r>
            <a:r>
              <a:rPr lang="tr-TR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ve </a:t>
            </a:r>
            <a:r>
              <a:rPr lang="tr-TR" dirty="0" err="1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İğneada</a:t>
            </a:r>
            <a:r>
              <a:rPr lang="tr-TR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 Belediyesi</a:t>
            </a:r>
            <a:endParaRPr lang="tr-TR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57200"/>
            <a:ext cx="2924175" cy="55149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61818"/>
            <a:ext cx="3429000" cy="241383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581400"/>
            <a:ext cx="3429000" cy="23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0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7 Dikdörtgen"/>
          <p:cNvSpPr>
            <a:spLocks noChangeArrowheads="1"/>
          </p:cNvSpPr>
          <p:nvPr/>
        </p:nvSpPr>
        <p:spPr bwMode="auto">
          <a:xfrm>
            <a:off x="457200" y="685800"/>
            <a:ext cx="7924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ETKİNLİK </a:t>
            </a:r>
            <a:r>
              <a:rPr lang="tr-TR" sz="2400" b="1" u="sng" dirty="0" smtClean="0">
                <a:latin typeface="Calibri" pitchFamily="34" charset="0"/>
                <a:cs typeface="Arial" charset="0"/>
              </a:rPr>
              <a:t>3</a:t>
            </a:r>
            <a:endParaRPr lang="tr-TR" sz="24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 smtClean="0">
                <a:latin typeface="Calibri" pitchFamily="34" charset="0"/>
              </a:rPr>
              <a:t>Sürdürülebilirlik Eğitim Semineri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r>
              <a:rPr lang="tr-TR" sz="2000" dirty="0" smtClean="0">
                <a:latin typeface="Calibri" pitchFamily="34" charset="0"/>
              </a:rPr>
              <a:t>16</a:t>
            </a:r>
            <a:r>
              <a:rPr lang="tr-TR" sz="2000" dirty="0" smtClean="0">
                <a:latin typeface="Calibri" pitchFamily="34" charset="0"/>
              </a:rPr>
              <a:t>/10/2025</a:t>
            </a:r>
            <a:endParaRPr lang="tr-TR" sz="20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İğneada</a:t>
            </a:r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Orta okul öğrencileri</a:t>
            </a:r>
            <a:endParaRPr lang="tr-TR" sz="20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382" y="3657600"/>
            <a:ext cx="3429000" cy="23067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9 Dikdörtgen"/>
          <p:cNvSpPr>
            <a:spLocks noChangeArrowheads="1"/>
          </p:cNvSpPr>
          <p:nvPr/>
        </p:nvSpPr>
        <p:spPr bwMode="auto">
          <a:xfrm>
            <a:off x="609600" y="914400"/>
            <a:ext cx="7772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ETKİNLİK 4</a:t>
            </a:r>
            <a:endParaRPr lang="tr-TR" sz="2400" dirty="0">
              <a:latin typeface="Calibri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Mert Gölü Çevre Temizliği</a:t>
            </a:r>
            <a:endParaRPr lang="tr-TR" sz="200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latin typeface="Calibri" pitchFamily="34" charset="0"/>
                <a:cs typeface="Arial" charset="0"/>
              </a:rPr>
              <a:t>12/11/2025</a:t>
            </a: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4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Nayu</a:t>
            </a:r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Otel Personeli</a:t>
            </a: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2496</TotalTime>
  <Words>400</Words>
  <Application>Microsoft Office PowerPoint</Application>
  <PresentationFormat>Ekran Gösterisi (4:3)</PresentationFormat>
  <Paragraphs>129</Paragraphs>
  <Slides>11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Calibri</vt:lpstr>
      <vt:lpstr>MS Mincho</vt:lpstr>
      <vt:lpstr>Times New Roman</vt:lpstr>
      <vt:lpstr>Verdana</vt:lpstr>
      <vt:lpstr>Wingdings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Derya Mezarci</cp:lastModifiedBy>
  <cp:revision>279</cp:revision>
  <cp:lastPrinted>1601-01-01T00:00:00Z</cp:lastPrinted>
  <dcterms:created xsi:type="dcterms:W3CDTF">1601-01-01T00:00:00Z</dcterms:created>
  <dcterms:modified xsi:type="dcterms:W3CDTF">2025-12-03T12:35:32Z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