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24"/>
  </p:notesMasterIdLst>
  <p:handoutMasterIdLst>
    <p:handoutMasterId r:id="rId25"/>
  </p:handoutMasterIdLst>
  <p:sldIdLst>
    <p:sldId id="415" r:id="rId2"/>
    <p:sldId id="256" r:id="rId3"/>
    <p:sldId id="403" r:id="rId4"/>
    <p:sldId id="412" r:id="rId5"/>
    <p:sldId id="407" r:id="rId6"/>
    <p:sldId id="395" r:id="rId7"/>
    <p:sldId id="258" r:id="rId8"/>
    <p:sldId id="396" r:id="rId9"/>
    <p:sldId id="337" r:id="rId10"/>
    <p:sldId id="259" r:id="rId11"/>
    <p:sldId id="347" r:id="rId12"/>
    <p:sldId id="349" r:id="rId13"/>
    <p:sldId id="273" r:id="rId14"/>
    <p:sldId id="274" r:id="rId15"/>
    <p:sldId id="399" r:id="rId16"/>
    <p:sldId id="400" r:id="rId17"/>
    <p:sldId id="401" r:id="rId18"/>
    <p:sldId id="416" r:id="rId19"/>
    <p:sldId id="419" r:id="rId20"/>
    <p:sldId id="417" r:id="rId21"/>
    <p:sldId id="418" r:id="rId22"/>
    <p:sldId id="410" r:id="rId23"/>
  </p:sldIdLst>
  <p:sldSz cx="9144000" cy="6858000" type="screen4x3"/>
  <p:notesSz cx="6761163" cy="99425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5392" autoAdjust="0"/>
  </p:normalViewPr>
  <p:slideViewPr>
    <p:cSldViewPr>
      <p:cViewPr varScale="1">
        <p:scale>
          <a:sx n="109" d="100"/>
          <a:sy n="109" d="100"/>
        </p:scale>
        <p:origin x="1422"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32"/>
        <p:guide pos="213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6888"/>
          </a:xfrm>
          <a:prstGeom prst="rect">
            <a:avLst/>
          </a:prstGeom>
        </p:spPr>
        <p:txBody>
          <a:bodyPr vert="horz" lIns="95443" tIns="47721" rIns="95443" bIns="47721"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29050" y="0"/>
            <a:ext cx="2930525" cy="496888"/>
          </a:xfrm>
          <a:prstGeom prst="rect">
            <a:avLst/>
          </a:prstGeom>
        </p:spPr>
        <p:txBody>
          <a:bodyPr vert="horz" lIns="95443" tIns="47721" rIns="95443" bIns="47721" rtlCol="0"/>
          <a:lstStyle>
            <a:lvl1pPr algn="r">
              <a:defRPr sz="1300">
                <a:latin typeface="Arial" charset="0"/>
              </a:defRPr>
            </a:lvl1pPr>
          </a:lstStyle>
          <a:p>
            <a:pPr>
              <a:defRPr/>
            </a:pPr>
            <a:fld id="{BF44D1F3-05DD-4821-AD56-39C7A8B947F2}" type="datetimeFigureOut">
              <a:rPr lang="tr-TR"/>
              <a:pPr>
                <a:defRPr/>
              </a:pPr>
              <a:t>5.12.2025</a:t>
            </a:fld>
            <a:endParaRPr lang="tr-TR"/>
          </a:p>
        </p:txBody>
      </p:sp>
      <p:sp>
        <p:nvSpPr>
          <p:cNvPr id="4" name="Altbilgi Yer Tutucusu 3"/>
          <p:cNvSpPr>
            <a:spLocks noGrp="1"/>
          </p:cNvSpPr>
          <p:nvPr>
            <p:ph type="ftr" sz="quarter" idx="2"/>
          </p:nvPr>
        </p:nvSpPr>
        <p:spPr>
          <a:xfrm>
            <a:off x="0" y="9444038"/>
            <a:ext cx="2930525" cy="496887"/>
          </a:xfrm>
          <a:prstGeom prst="rect">
            <a:avLst/>
          </a:prstGeom>
        </p:spPr>
        <p:txBody>
          <a:bodyPr vert="horz" lIns="95443" tIns="47721" rIns="95443" bIns="47721"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29050" y="9444038"/>
            <a:ext cx="2930525" cy="496887"/>
          </a:xfrm>
          <a:prstGeom prst="rect">
            <a:avLst/>
          </a:prstGeom>
        </p:spPr>
        <p:txBody>
          <a:bodyPr vert="horz" lIns="95443" tIns="47721" rIns="95443" bIns="47721"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0525" cy="496888"/>
          </a:xfrm>
          <a:prstGeom prst="rect">
            <a:avLst/>
          </a:prstGeom>
        </p:spPr>
        <p:txBody>
          <a:bodyPr vert="horz" lIns="88112" tIns="44056" rIns="88112" bIns="44056" rtlCol="0"/>
          <a:lstStyle>
            <a:lvl1pPr algn="l">
              <a:defRPr sz="1200"/>
            </a:lvl1pPr>
          </a:lstStyle>
          <a:p>
            <a:pPr>
              <a:defRPr/>
            </a:pPr>
            <a:endParaRPr lang="tr-TR"/>
          </a:p>
        </p:txBody>
      </p:sp>
      <p:sp>
        <p:nvSpPr>
          <p:cNvPr id="3" name="2 Veri Yer Tutucusu"/>
          <p:cNvSpPr>
            <a:spLocks noGrp="1"/>
          </p:cNvSpPr>
          <p:nvPr>
            <p:ph type="dt" idx="1"/>
          </p:nvPr>
        </p:nvSpPr>
        <p:spPr>
          <a:xfrm>
            <a:off x="3829050" y="0"/>
            <a:ext cx="2930525" cy="496888"/>
          </a:xfrm>
          <a:prstGeom prst="rect">
            <a:avLst/>
          </a:prstGeom>
        </p:spPr>
        <p:txBody>
          <a:bodyPr vert="horz" lIns="88112" tIns="44056" rIns="88112" bIns="44056" rtlCol="0"/>
          <a:lstStyle>
            <a:lvl1pPr algn="r">
              <a:defRPr sz="1200"/>
            </a:lvl1pPr>
          </a:lstStyle>
          <a:p>
            <a:pPr>
              <a:defRPr/>
            </a:pPr>
            <a:fld id="{60451BD8-E481-4123-AB1B-A3EA166D2298}" type="datetimeFigureOut">
              <a:rPr lang="tr-TR"/>
              <a:pPr>
                <a:defRPr/>
              </a:pPr>
              <a:t>5.12.2025</a:t>
            </a:fld>
            <a:endParaRPr lang="tr-TR"/>
          </a:p>
        </p:txBody>
      </p:sp>
      <p:sp>
        <p:nvSpPr>
          <p:cNvPr id="4" name="3 Slayt Görüntüsü Yer Tutucusu"/>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88112" tIns="44056" rIns="88112" bIns="44056" rtlCol="0" anchor="ctr"/>
          <a:lstStyle/>
          <a:p>
            <a:pPr lvl="0"/>
            <a:endParaRPr lang="tr-TR" noProof="0"/>
          </a:p>
        </p:txBody>
      </p:sp>
      <p:sp>
        <p:nvSpPr>
          <p:cNvPr id="5" name="4 Not Yer Tutucusu"/>
          <p:cNvSpPr>
            <a:spLocks noGrp="1"/>
          </p:cNvSpPr>
          <p:nvPr>
            <p:ph type="body" sz="quarter" idx="3"/>
          </p:nvPr>
        </p:nvSpPr>
        <p:spPr>
          <a:xfrm>
            <a:off x="676275" y="4722813"/>
            <a:ext cx="5408613" cy="4473575"/>
          </a:xfrm>
          <a:prstGeom prst="rect">
            <a:avLst/>
          </a:prstGeom>
        </p:spPr>
        <p:txBody>
          <a:bodyPr vert="horz" lIns="88112" tIns="44056" rIns="88112" bIns="44056"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9444038"/>
            <a:ext cx="2930525" cy="496887"/>
          </a:xfrm>
          <a:prstGeom prst="rect">
            <a:avLst/>
          </a:prstGeom>
        </p:spPr>
        <p:txBody>
          <a:bodyPr vert="horz" lIns="88112" tIns="44056" rIns="88112" bIns="44056"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29050" y="9444038"/>
            <a:ext cx="2930525" cy="496887"/>
          </a:xfrm>
          <a:prstGeom prst="rect">
            <a:avLst/>
          </a:prstGeom>
        </p:spPr>
        <p:txBody>
          <a:bodyPr vert="horz" lIns="88112" tIns="44056" rIns="88112" bIns="44056"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58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p>
        </p:txBody>
      </p:sp>
      <p:sp>
        <p:nvSpPr>
          <p:cNvPr id="358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F5B573-242C-46DB-8571-150CC54EBA6C}" type="slidenum">
              <a:rPr lang="tr-TR" smtClean="0"/>
              <a:pPr/>
              <a:t>2</a:t>
            </a:fld>
            <a:endParaRPr lang="tr-TR"/>
          </a:p>
        </p:txBody>
      </p:sp>
    </p:spTree>
    <p:extLst>
      <p:ext uri="{BB962C8B-B14F-4D97-AF65-F5344CB8AC3E}">
        <p14:creationId xmlns:p14="http://schemas.microsoft.com/office/powerpoint/2010/main" val="13988219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12/5/2025</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12/5/2025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12/5/2025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26D5B4A5-68B9-47DA-915D-5141C25761E6}"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Başlık"/>
          <p:cNvSpPr>
            <a:spLocks noGrp="1"/>
          </p:cNvSpPr>
          <p:nvPr>
            <p:ph type="title"/>
          </p:nvPr>
        </p:nvSpPr>
        <p:spPr/>
        <p:txBody>
          <a:bodyPr rtlCol="0"/>
          <a:lstStyle/>
          <a:p>
            <a:r>
              <a:rPr lang="tr-TR"/>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12/5/2025</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12/5/2025</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8" name="7 Başlık"/>
          <p:cNvSpPr>
            <a:spLocks noGrp="1"/>
          </p:cNvSpPr>
          <p:nvPr>
            <p:ph type="title"/>
          </p:nvPr>
        </p:nvSpPr>
        <p:spPr/>
        <p:txBody>
          <a:bodyPr rtlCol="0"/>
          <a:lstStyle/>
          <a:p>
            <a:r>
              <a:rPr lang="tr-TR"/>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12/5/2025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12/5/2025</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12/5/2025</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12/5/2025</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12/5/2025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12/5/2025</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4"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5"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tr-TR"/>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12/5/2025</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 id="2147484055"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Başlık"/>
          <p:cNvPicPr>
            <a:picLocks noGrp="1" noChangeArrowheads="1"/>
          </p:cNvPicPr>
          <p:nvPr>
            <p:ph type="ctrTitle"/>
          </p:nvPr>
        </p:nvPicPr>
        <p:blipFill>
          <a:blip r:embed="rId2" cstate="print"/>
          <a:srcRect/>
          <a:stretch>
            <a:fillRect/>
          </a:stretch>
        </p:blipFill>
        <p:spPr bwMode="auto">
          <a:xfrm>
            <a:off x="838200" y="228600"/>
            <a:ext cx="7785100" cy="1006475"/>
          </a:xfrm>
        </p:spPr>
      </p:pic>
      <p:sp>
        <p:nvSpPr>
          <p:cNvPr id="10243" name="2 Alt Başlık"/>
          <p:cNvSpPr>
            <a:spLocks noGrp="1"/>
          </p:cNvSpPr>
          <p:nvPr>
            <p:ph type="subTitle" idx="1"/>
          </p:nvPr>
        </p:nvSpPr>
        <p:spPr>
          <a:xfrm>
            <a:off x="685800" y="1447800"/>
            <a:ext cx="7772400" cy="3429000"/>
          </a:xfrm>
        </p:spPr>
        <p:txBody>
          <a:bodyPr/>
          <a:lstStyle/>
          <a:p>
            <a:pPr marL="514350" marR="0" indent="-514350" algn="l" eaLnBrk="1" hangingPunct="1">
              <a:lnSpc>
                <a:spcPct val="150000"/>
              </a:lnSpc>
              <a:buFont typeface="Arial" charset="0"/>
              <a:buChar char="•"/>
            </a:pPr>
            <a:r>
              <a:rPr lang="tr-TR" sz="2200" dirty="0">
                <a:solidFill>
                  <a:schemeClr val="tx1"/>
                </a:solidFill>
              </a:rPr>
              <a:t>Bu doküman; pratik bir şablon olarak isteyenlerin kullanması için hazırlanmıştır. Dosya hazırlanırken;</a:t>
            </a:r>
          </a:p>
          <a:p>
            <a:pPr marL="971550" lvl="1" indent="-514350" algn="l" eaLnBrk="1" hangingPunct="1">
              <a:lnSpc>
                <a:spcPct val="150000"/>
              </a:lnSpc>
              <a:buFont typeface="Arial" charset="0"/>
              <a:buChar char="•"/>
            </a:pPr>
            <a:r>
              <a:rPr lang="tr-TR" sz="1800" dirty="0"/>
              <a:t>Her bir etkinlik için 4’ten fazla fotoğrafa yer verilmemeli,</a:t>
            </a:r>
          </a:p>
          <a:p>
            <a:pPr marL="971550" lvl="1" indent="-514350" algn="l" eaLnBrk="1" hangingPunct="1">
              <a:lnSpc>
                <a:spcPct val="150000"/>
              </a:lnSpc>
              <a:buFont typeface="Arial" charset="0"/>
              <a:buChar char="•"/>
            </a:pPr>
            <a:r>
              <a:rPr lang="tr-TR" sz="1800" dirty="0"/>
              <a:t>Her bir etkinlik 3’ten fazla sayfada açıklanmamalı,</a:t>
            </a:r>
          </a:p>
          <a:p>
            <a:pPr marL="971550" lvl="1" indent="-514350" algn="l" eaLnBrk="1" hangingPunct="1">
              <a:lnSpc>
                <a:spcPct val="150000"/>
              </a:lnSpc>
              <a:buFont typeface="Arial" charset="0"/>
              <a:buChar char="•"/>
            </a:pPr>
            <a:r>
              <a:rPr lang="tr-TR" sz="1800" dirty="0"/>
              <a:t>Etkinliklerle ilgili fotoğrafların orijinalleri ve </a:t>
            </a:r>
            <a:r>
              <a:rPr lang="tr-TR" sz="1800" b="1" dirty="0"/>
              <a:t>hazırlanan bu dosya bağlı bulunduğunuz TÜRÇEV şubesine mail/</a:t>
            </a:r>
            <a:r>
              <a:rPr lang="tr-TR" sz="1800" b="1" dirty="0" err="1"/>
              <a:t>wetransfer</a:t>
            </a:r>
            <a:r>
              <a:rPr lang="tr-TR" sz="1800" b="1" dirty="0"/>
              <a:t> ile gönderilmelidir.</a:t>
            </a:r>
          </a:p>
          <a:p>
            <a:pPr marL="971550" lvl="1" indent="-514350" algn="l" eaLnBrk="1" hangingPunct="1">
              <a:lnSpc>
                <a:spcPct val="150000"/>
              </a:lnSpc>
              <a:buFont typeface="Arial" charset="0"/>
              <a:buChar char="•"/>
            </a:pPr>
            <a:r>
              <a:rPr lang="tr-TR" sz="1800" b="1" dirty="0"/>
              <a:t>Hazırlanan dosyayı online olarak iletiniz. Baskı veya çıktı almayınız.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ChangeArrowheads="1"/>
          </p:cNvSpPr>
          <p:nvPr/>
        </p:nvSpPr>
        <p:spPr bwMode="auto">
          <a:xfrm>
            <a:off x="152400" y="3017838"/>
            <a:ext cx="8229600" cy="641350"/>
          </a:xfrm>
          <a:prstGeom prst="rect">
            <a:avLst/>
          </a:prstGeom>
          <a:noFill/>
          <a:ln w="9525">
            <a:noFill/>
            <a:miter lim="800000"/>
            <a:headEnd/>
            <a:tailEnd/>
          </a:ln>
        </p:spPr>
        <p:txBody>
          <a:bodyPr anchor="ctr">
            <a:spAutoFit/>
          </a:bodyPr>
          <a:lstStyle/>
          <a:p>
            <a:pPr algn="ctr" eaLnBrk="1" hangingPunct="1"/>
            <a:r>
              <a:rPr lang="tr-TR" b="1"/>
              <a:t>Sürdürülebilir Yaşam İçin Doğanın Parçası Ol! Sloganı ile öğrenciler tarafından boyama yapılarak çevre haftası kutlandı.</a:t>
            </a:r>
            <a:endParaRPr lang="tr-TR"/>
          </a:p>
        </p:txBody>
      </p:sp>
      <p:pic>
        <p:nvPicPr>
          <p:cNvPr id="6" name="Picture 12" descr="20160603_145746"/>
          <p:cNvPicPr>
            <a:picLocks noChangeAspect="1" noChangeArrowheads="1"/>
          </p:cNvPicPr>
          <p:nvPr/>
        </p:nvPicPr>
        <p:blipFill>
          <a:blip r:embed="rId2" cstate="print"/>
          <a:srcRect/>
          <a:stretch>
            <a:fillRect/>
          </a:stretch>
        </p:blipFill>
        <p:spPr bwMode="auto">
          <a:xfrm>
            <a:off x="152400" y="152400"/>
            <a:ext cx="4419600" cy="2825750"/>
          </a:xfrm>
          <a:prstGeom prst="rect">
            <a:avLst/>
          </a:prstGeom>
          <a:noFill/>
          <a:ln w="9525">
            <a:noFill/>
            <a:miter lim="800000"/>
            <a:headEnd/>
            <a:tailEnd/>
          </a:ln>
        </p:spPr>
      </p:pic>
      <p:pic>
        <p:nvPicPr>
          <p:cNvPr id="7" name="Picture 14" descr="20160603_153752"/>
          <p:cNvPicPr>
            <a:picLocks noChangeAspect="1" noChangeArrowheads="1"/>
          </p:cNvPicPr>
          <p:nvPr/>
        </p:nvPicPr>
        <p:blipFill>
          <a:blip r:embed="rId3" cstate="print"/>
          <a:srcRect/>
          <a:stretch>
            <a:fillRect/>
          </a:stretch>
        </p:blipFill>
        <p:spPr bwMode="auto">
          <a:xfrm>
            <a:off x="0" y="3657600"/>
            <a:ext cx="8763000" cy="3200400"/>
          </a:xfrm>
          <a:prstGeom prst="rect">
            <a:avLst/>
          </a:prstGeom>
          <a:noFill/>
          <a:ln w="9525">
            <a:noFill/>
            <a:miter lim="800000"/>
            <a:headEnd/>
            <a:tailEnd/>
          </a:ln>
        </p:spPr>
      </p:pic>
      <p:pic>
        <p:nvPicPr>
          <p:cNvPr id="8" name="Picture 15" descr="20160603_143723"/>
          <p:cNvPicPr>
            <a:picLocks noChangeAspect="1" noChangeArrowheads="1"/>
          </p:cNvPicPr>
          <p:nvPr/>
        </p:nvPicPr>
        <p:blipFill>
          <a:blip r:embed="rId4" cstate="print"/>
          <a:srcRect/>
          <a:stretch>
            <a:fillRect/>
          </a:stretch>
        </p:blipFill>
        <p:spPr bwMode="auto">
          <a:xfrm>
            <a:off x="4724400" y="0"/>
            <a:ext cx="4419600" cy="29718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Dikdörtgen"/>
          <p:cNvSpPr>
            <a:spLocks noChangeArrowheads="1"/>
          </p:cNvSpPr>
          <p:nvPr/>
        </p:nvSpPr>
        <p:spPr bwMode="auto">
          <a:xfrm>
            <a:off x="609600" y="990600"/>
            <a:ext cx="7620000" cy="4462760"/>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3</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altLang="tr-TR" sz="2000" dirty="0">
                <a:latin typeface="Calibri" pitchFamily="34" charset="0"/>
              </a:rPr>
              <a:t>Deniz Kaplumbağalarını Koruma ile İlgili Çalışmalar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2025 sezonu</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5" descr="C:\Users\derun\Desktop\10580197_10204550108377555_1671659127547111001_n.jpg"/>
          <p:cNvPicPr>
            <a:picLocks noChangeAspect="1" noChangeArrowheads="1"/>
          </p:cNvPicPr>
          <p:nvPr/>
        </p:nvPicPr>
        <p:blipFill>
          <a:blip r:embed="rId2" cstate="print"/>
          <a:srcRect/>
          <a:stretch>
            <a:fillRect/>
          </a:stretch>
        </p:blipFill>
        <p:spPr bwMode="auto">
          <a:xfrm>
            <a:off x="228600" y="457200"/>
            <a:ext cx="3765550" cy="3765550"/>
          </a:xfrm>
          <a:prstGeom prst="rect">
            <a:avLst/>
          </a:prstGeom>
          <a:noFill/>
          <a:ln w="9525">
            <a:noFill/>
            <a:miter lim="800000"/>
            <a:headEnd/>
            <a:tailEnd/>
          </a:ln>
        </p:spPr>
      </p:pic>
      <p:pic>
        <p:nvPicPr>
          <p:cNvPr id="9" name="Picture 5" descr="C:\Users\derun\Desktop\Ödüller\2015 mavi bayrak\deniz kaplumbağaları eğitim\10660318_10152676040989594_6461035867709404969_n.jpg"/>
          <p:cNvPicPr>
            <a:picLocks noChangeAspect="1" noChangeArrowheads="1"/>
          </p:cNvPicPr>
          <p:nvPr/>
        </p:nvPicPr>
        <p:blipFill>
          <a:blip r:embed="rId3" cstate="print"/>
          <a:srcRect/>
          <a:stretch>
            <a:fillRect/>
          </a:stretch>
        </p:blipFill>
        <p:spPr bwMode="auto">
          <a:xfrm>
            <a:off x="4267200" y="1219200"/>
            <a:ext cx="4470257" cy="2514600"/>
          </a:xfrm>
          <a:prstGeom prst="rect">
            <a:avLst/>
          </a:prstGeom>
          <a:noFill/>
          <a:ln w="9525">
            <a:noFill/>
            <a:miter lim="800000"/>
            <a:headEnd/>
            <a:tailEnd/>
          </a:ln>
        </p:spPr>
      </p:pic>
      <p:sp>
        <p:nvSpPr>
          <p:cNvPr id="11" name="Rectangle 10"/>
          <p:cNvSpPr/>
          <p:nvPr/>
        </p:nvSpPr>
        <p:spPr>
          <a:xfrm>
            <a:off x="457200" y="4876800"/>
            <a:ext cx="5638800" cy="1477328"/>
          </a:xfrm>
          <a:prstGeom prst="rect">
            <a:avLst/>
          </a:prstGeom>
          <a:noFill/>
          <a:ln>
            <a:solidFill>
              <a:schemeClr val="tx1"/>
            </a:solidFill>
          </a:ln>
        </p:spPr>
        <p:txBody>
          <a:bodyPr wrap="square">
            <a:spAutoFit/>
          </a:bodyPr>
          <a:lstStyle/>
          <a:p>
            <a:r>
              <a:rPr lang="tr-TR" altLang="tr-TR" dirty="0"/>
              <a:t>Arazi çalışmaları esnasında bilgilendirmeyle birlikte, tesis misafirlerine ve yöre halkına el broşürleri ve stickerlar dağıtıldı. Ayrıca otellerde ve uygun kumsallarda stantlar kurulup tesis misafirlerine ve yöre halkına bilgilendirme yapıldı.</a:t>
            </a:r>
          </a:p>
        </p:txBody>
      </p:sp>
      <p:cxnSp>
        <p:nvCxnSpPr>
          <p:cNvPr id="12" name="8 Düz Ok Bağlayıcısı"/>
          <p:cNvCxnSpPr/>
          <p:nvPr/>
        </p:nvCxnSpPr>
        <p:spPr>
          <a:xfrm>
            <a:off x="4419600" y="3886200"/>
            <a:ext cx="1676400" cy="228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3" name="10 Metin kutusu"/>
          <p:cNvSpPr txBox="1"/>
          <p:nvPr/>
        </p:nvSpPr>
        <p:spPr>
          <a:xfrm>
            <a:off x="6248400" y="4038600"/>
            <a:ext cx="1431925" cy="369888"/>
          </a:xfrm>
          <a:prstGeom prst="rect">
            <a:avLst/>
          </a:prstGeom>
          <a:noFill/>
        </p:spPr>
        <p:txBody>
          <a:bodyPr wrap="square">
            <a:spAutoFit/>
          </a:bodyPr>
          <a:lstStyle/>
          <a:p>
            <a:pPr>
              <a:defRPr/>
            </a:pPr>
            <a:r>
              <a:rPr lang="tr-TR" dirty="0">
                <a:latin typeface="+mn-lt"/>
              </a:rPr>
              <a:t>Etkinlik resmi</a:t>
            </a:r>
          </a:p>
        </p:txBody>
      </p:sp>
      <p:cxnSp>
        <p:nvCxnSpPr>
          <p:cNvPr id="14" name="11 Düz Ok Bağlayıcısı"/>
          <p:cNvCxnSpPr/>
          <p:nvPr/>
        </p:nvCxnSpPr>
        <p:spPr>
          <a:xfrm flipV="1">
            <a:off x="5638800" y="5562600"/>
            <a:ext cx="609600" cy="1524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6" name="13 Metin kutusu"/>
          <p:cNvSpPr txBox="1"/>
          <p:nvPr/>
        </p:nvSpPr>
        <p:spPr>
          <a:xfrm>
            <a:off x="6324600" y="5181600"/>
            <a:ext cx="2057400" cy="646113"/>
          </a:xfrm>
          <a:prstGeom prst="rect">
            <a:avLst/>
          </a:prstGeom>
          <a:noFill/>
        </p:spPr>
        <p:txBody>
          <a:bodyPr wrap="square">
            <a:spAutoFit/>
          </a:bodyPr>
          <a:lstStyle/>
          <a:p>
            <a:pPr>
              <a:defRPr/>
            </a:pPr>
            <a:r>
              <a:rPr lang="tr-TR" dirty="0">
                <a:latin typeface="+mn-lt"/>
              </a:rPr>
              <a:t>Etkinlik hakkında açıklayıcı bilgi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C:\Users\derun\Desktop\Ödüller\2016 mavi bayrak\deniz kaplumbağaları\14100255_10154019543109755_5678545616276388919_n.jpg"/>
          <p:cNvPicPr>
            <a:picLocks noChangeAspect="1" noChangeArrowheads="1"/>
          </p:cNvPicPr>
          <p:nvPr/>
        </p:nvPicPr>
        <p:blipFill>
          <a:blip r:embed="rId2" cstate="print"/>
          <a:srcRect l="31646"/>
          <a:stretch>
            <a:fillRect/>
          </a:stretch>
        </p:blipFill>
        <p:spPr bwMode="auto">
          <a:xfrm>
            <a:off x="304800" y="304800"/>
            <a:ext cx="4114800" cy="4013200"/>
          </a:xfrm>
          <a:prstGeom prst="rect">
            <a:avLst/>
          </a:prstGeom>
          <a:noFill/>
          <a:ln w="9525">
            <a:noFill/>
            <a:miter lim="800000"/>
            <a:headEnd/>
            <a:tailEnd/>
          </a:ln>
        </p:spPr>
      </p:pic>
      <p:pic>
        <p:nvPicPr>
          <p:cNvPr id="6" name="Picture 7" descr="C:\Users\derun\Desktop\Ödüller\2016 mavi bayrak\deniz kaplumbağaları\20160811_145847.jpg"/>
          <p:cNvPicPr>
            <a:picLocks noChangeAspect="1" noChangeArrowheads="1"/>
          </p:cNvPicPr>
          <p:nvPr/>
        </p:nvPicPr>
        <p:blipFill>
          <a:blip r:embed="rId3" cstate="print"/>
          <a:srcRect l="3650" t="8889" b="43333"/>
          <a:stretch>
            <a:fillRect/>
          </a:stretch>
        </p:blipFill>
        <p:spPr bwMode="auto">
          <a:xfrm>
            <a:off x="4648200" y="762000"/>
            <a:ext cx="4191000" cy="3276600"/>
          </a:xfrm>
          <a:prstGeom prst="rect">
            <a:avLst/>
          </a:prstGeom>
          <a:noFill/>
          <a:ln w="9525">
            <a:noFill/>
            <a:miter lim="800000"/>
            <a:headEnd/>
            <a:tailEnd/>
          </a:ln>
        </p:spPr>
      </p:pic>
      <p:cxnSp>
        <p:nvCxnSpPr>
          <p:cNvPr id="7" name="8 Düz Ok Bağlayıcısı"/>
          <p:cNvCxnSpPr/>
          <p:nvPr/>
        </p:nvCxnSpPr>
        <p:spPr>
          <a:xfrm>
            <a:off x="2667000" y="4495800"/>
            <a:ext cx="304800" cy="3810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8" name="10 Metin kutusu"/>
          <p:cNvSpPr txBox="1"/>
          <p:nvPr/>
        </p:nvSpPr>
        <p:spPr>
          <a:xfrm>
            <a:off x="2209800" y="4953000"/>
            <a:ext cx="1431925" cy="369888"/>
          </a:xfrm>
          <a:prstGeom prst="rect">
            <a:avLst/>
          </a:prstGeom>
          <a:noFill/>
        </p:spPr>
        <p:txBody>
          <a:bodyPr wrap="square">
            <a:spAutoFit/>
          </a:bodyPr>
          <a:lstStyle/>
          <a:p>
            <a:pPr>
              <a:defRPr/>
            </a:pPr>
            <a:r>
              <a:rPr lang="tr-TR" dirty="0">
                <a:latin typeface="+mn-lt"/>
              </a:rPr>
              <a:t>Etkinlik resmi</a:t>
            </a:r>
          </a:p>
        </p:txBody>
      </p:sp>
      <p:cxnSp>
        <p:nvCxnSpPr>
          <p:cNvPr id="10" name="8 Düz Ok Bağlayıcısı"/>
          <p:cNvCxnSpPr/>
          <p:nvPr/>
        </p:nvCxnSpPr>
        <p:spPr>
          <a:xfrm>
            <a:off x="6629400" y="4191000"/>
            <a:ext cx="228600" cy="6858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6172200" y="4953000"/>
            <a:ext cx="1889125" cy="646331"/>
          </a:xfrm>
          <a:prstGeom prst="rect">
            <a:avLst/>
          </a:prstGeom>
          <a:noFill/>
        </p:spPr>
        <p:txBody>
          <a:bodyPr wrap="square">
            <a:spAutoFit/>
          </a:bodyPr>
          <a:lstStyle/>
          <a:p>
            <a:pPr>
              <a:defRPr/>
            </a:pPr>
            <a:r>
              <a:rPr lang="tr-TR" dirty="0">
                <a:latin typeface="+mn-lt"/>
              </a:rPr>
              <a:t>Etkinlik ile ilgili Gazete Haberi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9 Dikdörtgen"/>
          <p:cNvSpPr>
            <a:spLocks noChangeArrowheads="1"/>
          </p:cNvSpPr>
          <p:nvPr/>
        </p:nvSpPr>
        <p:spPr bwMode="auto">
          <a:xfrm>
            <a:off x="609600" y="914400"/>
            <a:ext cx="7772400" cy="4770537"/>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4</a:t>
            </a:r>
            <a:endParaRPr lang="tr-TR" sz="2400" dirty="0">
              <a:latin typeface="Calibri" pitchFamily="34" charset="0"/>
              <a:cs typeface="Arial" charset="0"/>
            </a:endParaRPr>
          </a:p>
          <a:p>
            <a:pPr marL="0" indent="0">
              <a:buNone/>
            </a:pPr>
            <a:r>
              <a:rPr lang="tr-TR" sz="2000" dirty="0">
                <a:solidFill>
                  <a:prstClr val="black"/>
                </a:solidFill>
                <a:latin typeface="Calibri" panose="020F0502020204030204" pitchFamily="34" charset="0"/>
              </a:rPr>
              <a:t>Geri Dönüşüm Tesisine Teknik Gezi</a:t>
            </a:r>
            <a:endParaRPr lang="tr-TR" sz="2000" b="1" u="sng" dirty="0">
              <a:solidFill>
                <a:schemeClr val="tx1"/>
              </a:solidFill>
              <a:latin typeface="Calibri" panose="020F0502020204030204" pitchFamily="34" charset="0"/>
            </a:endParaRP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12/04/2025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447800" y="4267200"/>
            <a:ext cx="6248400" cy="1200329"/>
          </a:xfrm>
          <a:prstGeom prst="rect">
            <a:avLst/>
          </a:prstGeom>
          <a:noFill/>
          <a:ln>
            <a:solidFill>
              <a:schemeClr val="tx1"/>
            </a:solidFill>
          </a:ln>
        </p:spPr>
        <p:txBody>
          <a:bodyPr>
            <a:spAutoFit/>
          </a:bodyPr>
          <a:lstStyle/>
          <a:p>
            <a:pPr marL="0" indent="0">
              <a:buNone/>
            </a:pPr>
            <a:r>
              <a:rPr lang="tr-TR" dirty="0">
                <a:solidFill>
                  <a:schemeClr val="tx1">
                    <a:lumMod val="95000"/>
                    <a:lumOff val="5000"/>
                  </a:schemeClr>
                </a:solidFill>
                <a:latin typeface="Calibri" pitchFamily="34" charset="0"/>
              </a:rPr>
              <a:t>İlçemiz sınırlarında okuyan öğrencilerimize geri dönüşümü anlatırken, tesisimizi ziyaret ediyor ve zihinlerinde oluşturdukları geri dönüşüm temasını gerçeğe dönüştürüyoruz. 2016 yılında okul çağındaki 250 öğrencimizle teknik gezi düzenledik. </a:t>
            </a:r>
          </a:p>
        </p:txBody>
      </p:sp>
      <p:pic>
        <p:nvPicPr>
          <p:cNvPr id="5" name="Picture 4" descr="\\192.168.50.45\ortak\Eğitim ve Bilgilendirme\OKUL RESİMLERİ\HALİDE EDİP ADIVAR\Teknik Gezi\DSCN3021.JPG"/>
          <p:cNvPicPr>
            <a:picLocks noChangeAspect="1" noChangeArrowheads="1"/>
          </p:cNvPicPr>
          <p:nvPr/>
        </p:nvPicPr>
        <p:blipFill>
          <a:blip r:embed="rId2" cstate="print">
            <a:extLst>
              <a:ext uri="{28A0092B-C50C-407E-A947-70E740481C1C}">
                <a14:useLocalDpi xmlns:a14="http://schemas.microsoft.com/office/drawing/2010/main" val="0"/>
              </a:ext>
            </a:extLst>
          </a:blip>
          <a:srcRect b="13866"/>
          <a:stretch>
            <a:fillRect/>
          </a:stretch>
        </p:blipFill>
        <p:spPr bwMode="auto">
          <a:xfrm>
            <a:off x="381000" y="381000"/>
            <a:ext cx="4082372" cy="3276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192.168.50.45\ortak\Eğitim ve Bilgilendirme\OKUL RESİMLERİ\HALİDE EDİP ADIVAR\Teknik Gezi\DSCN3034.JPG"/>
          <p:cNvPicPr>
            <a:picLocks noChangeAspect="1" noChangeArrowheads="1"/>
          </p:cNvPicPr>
          <p:nvPr/>
        </p:nvPicPr>
        <p:blipFill>
          <a:blip r:embed="rId3" cstate="print">
            <a:extLst>
              <a:ext uri="{28A0092B-C50C-407E-A947-70E740481C1C}">
                <a14:useLocalDpi xmlns:a14="http://schemas.microsoft.com/office/drawing/2010/main" val="0"/>
              </a:ext>
            </a:extLst>
          </a:blip>
          <a:srcRect b="14681"/>
          <a:stretch>
            <a:fillRect/>
          </a:stretch>
        </p:blipFill>
        <p:spPr bwMode="auto">
          <a:xfrm>
            <a:off x="4724400" y="381000"/>
            <a:ext cx="4099288" cy="327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5078313"/>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5</a:t>
            </a:r>
            <a:endParaRPr lang="tr-TR" sz="2400" dirty="0">
              <a:latin typeface="Calibri" pitchFamily="34" charset="0"/>
              <a:cs typeface="Arial" charset="0"/>
            </a:endParaRPr>
          </a:p>
          <a:p>
            <a:pPr marL="342900" indent="-342900" eaLnBrk="0" hangingPunct="0">
              <a:buSzPct val="65000"/>
              <a:buNone/>
            </a:pPr>
            <a:r>
              <a:rPr lang="tr-TR" sz="2000" dirty="0">
                <a:solidFill>
                  <a:schemeClr val="dk1"/>
                </a:solidFill>
                <a:cs typeface="Calibri" pitchFamily="34" charset="0"/>
              </a:rPr>
              <a:t>Dünya Çocuk Günü Etkinlikleri </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01/06/2025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r>
              <a:rPr lang="tr-TR" sz="2000" dirty="0">
                <a:latin typeface="Calibri" pitchFamily="34" charset="0"/>
                <a:cs typeface="Arial" charset="0"/>
              </a:rPr>
              <a:t>Basılı materyaller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hp\Desktop\2016 YILI ETKİNLİKLERİ\Saturn\IMG-20161014-WA0013.jpg"/>
          <p:cNvPicPr>
            <a:picLocks noChangeAspect="1" noChangeArrowheads="1"/>
          </p:cNvPicPr>
          <p:nvPr/>
        </p:nvPicPr>
        <p:blipFill>
          <a:blip r:embed="rId2" cstate="print"/>
          <a:srcRect/>
          <a:stretch>
            <a:fillRect/>
          </a:stretch>
        </p:blipFill>
        <p:spPr bwMode="auto">
          <a:xfrm>
            <a:off x="152400" y="609600"/>
            <a:ext cx="4343400" cy="4038600"/>
          </a:xfrm>
          <a:prstGeom prst="rect">
            <a:avLst/>
          </a:prstGeom>
          <a:noFill/>
        </p:spPr>
      </p:pic>
      <p:sp>
        <p:nvSpPr>
          <p:cNvPr id="10" name="Rectangle 9"/>
          <p:cNvSpPr/>
          <p:nvPr/>
        </p:nvSpPr>
        <p:spPr>
          <a:xfrm>
            <a:off x="533400" y="5410200"/>
            <a:ext cx="7848600" cy="1200329"/>
          </a:xfrm>
          <a:prstGeom prst="rect">
            <a:avLst/>
          </a:prstGeom>
        </p:spPr>
        <p:txBody>
          <a:bodyPr wrap="square">
            <a:spAutoFit/>
          </a:bodyPr>
          <a:lstStyle/>
          <a:p>
            <a:r>
              <a:rPr lang="tr-TR" dirty="0">
                <a:latin typeface="Cambria" pitchFamily="18" charset="0"/>
              </a:rPr>
              <a:t>Dünya Çocuk Günü’nde tesiste misafir edilen çocuklara “Çevre, Mavi Bayraklı Plaj, Çevrenin Korunmasındaki Bireysel Sorumluluklar” konularında bilgiler verilerek, tesis bahçesine palmiye dikimi sonrasında, çevre ve mavi bayrak konulu resim yarışması  düzenlenmiştir.</a:t>
            </a:r>
            <a:endParaRPr lang="tr-TR" dirty="0"/>
          </a:p>
        </p:txBody>
      </p:sp>
      <p:pic>
        <p:nvPicPr>
          <p:cNvPr id="11" name="Picture 3" descr="C:\Users\hp\Desktop\2016 YILI ETKİNLİKLERİ\Saturn\IMG-20161014-WA0014.jpg"/>
          <p:cNvPicPr>
            <a:picLocks noChangeAspect="1" noChangeArrowheads="1"/>
          </p:cNvPicPr>
          <p:nvPr/>
        </p:nvPicPr>
        <p:blipFill>
          <a:blip r:embed="rId3" cstate="print"/>
          <a:srcRect/>
          <a:stretch>
            <a:fillRect/>
          </a:stretch>
        </p:blipFill>
        <p:spPr bwMode="auto">
          <a:xfrm>
            <a:off x="4800600" y="609600"/>
            <a:ext cx="4114800" cy="40386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hp\Desktop\2016 YILI ETKİNLİKLERİ\Saturn\IMG-20161102-WA0002.jpg"/>
          <p:cNvPicPr>
            <a:picLocks noChangeAspect="1" noChangeArrowheads="1"/>
          </p:cNvPicPr>
          <p:nvPr/>
        </p:nvPicPr>
        <p:blipFill>
          <a:blip r:embed="rId2" cstate="print"/>
          <a:srcRect/>
          <a:stretch>
            <a:fillRect/>
          </a:stretch>
        </p:blipFill>
        <p:spPr bwMode="auto">
          <a:xfrm>
            <a:off x="4648200" y="457200"/>
            <a:ext cx="3733800" cy="2590800"/>
          </a:xfrm>
          <a:prstGeom prst="rect">
            <a:avLst/>
          </a:prstGeom>
          <a:noFill/>
        </p:spPr>
      </p:pic>
      <p:pic>
        <p:nvPicPr>
          <p:cNvPr id="5" name="Picture 2" descr="C:\Users\hp\Desktop\2016 YILI ETKİNLİKLERİ\Saturn\IMG-20161014-WA0009.jpg"/>
          <p:cNvPicPr>
            <a:picLocks noChangeAspect="1" noChangeArrowheads="1"/>
          </p:cNvPicPr>
          <p:nvPr/>
        </p:nvPicPr>
        <p:blipFill>
          <a:blip r:embed="rId3" cstate="print"/>
          <a:srcRect/>
          <a:stretch>
            <a:fillRect/>
          </a:stretch>
        </p:blipFill>
        <p:spPr bwMode="auto">
          <a:xfrm>
            <a:off x="1447800" y="3276600"/>
            <a:ext cx="6248400" cy="2819400"/>
          </a:xfrm>
          <a:prstGeom prst="rect">
            <a:avLst/>
          </a:prstGeom>
          <a:noFill/>
        </p:spPr>
      </p:pic>
      <p:pic>
        <p:nvPicPr>
          <p:cNvPr id="6" name="Picture 2" descr="C:\Users\hp\Desktop\2016 YILI ETKİNLİKLERİ\Saturn\IMG-20161102-WA0004.jpg"/>
          <p:cNvPicPr>
            <a:picLocks noChangeAspect="1" noChangeArrowheads="1"/>
          </p:cNvPicPr>
          <p:nvPr/>
        </p:nvPicPr>
        <p:blipFill>
          <a:blip r:embed="rId4" cstate="print"/>
          <a:srcRect/>
          <a:stretch>
            <a:fillRect/>
          </a:stretch>
        </p:blipFill>
        <p:spPr bwMode="auto">
          <a:xfrm>
            <a:off x="762000" y="457200"/>
            <a:ext cx="3505200" cy="25908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513986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6</a:t>
            </a:r>
            <a:endParaRPr lang="tr-TR" sz="2400" dirty="0">
              <a:latin typeface="Calibri" pitchFamily="34" charset="0"/>
              <a:cs typeface="Arial" charset="0"/>
            </a:endParaRPr>
          </a:p>
          <a:p>
            <a:pPr eaLnBrk="1" hangingPunct="1">
              <a:defRPr/>
            </a:pPr>
            <a:r>
              <a:rPr lang="tr-TR" sz="2400" dirty="0">
                <a:solidFill>
                  <a:srgbClr val="000000"/>
                </a:solidFill>
                <a:latin typeface="Calibri" pitchFamily="34" charset="0"/>
                <a:ea typeface="Calibri" pitchFamily="34" charset="0"/>
                <a:cs typeface="Calibri" pitchFamily="34" charset="0"/>
              </a:rPr>
              <a:t>Dünya Çevre Günü Etkinliği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05/06/2025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r>
              <a:rPr lang="tr-TR" sz="2000" dirty="0">
                <a:latin typeface="Calibri" pitchFamily="34" charset="0"/>
                <a:cs typeface="Arial" charset="0"/>
              </a:rPr>
              <a:t>Basılı materyaller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85800" y="533400"/>
            <a:ext cx="2743200" cy="923925"/>
          </a:xfrm>
          <a:prstGeom prst="rect">
            <a:avLst/>
          </a:prstGeom>
          <a:noFill/>
          <a:ln>
            <a:solidFill>
              <a:schemeClr val="tx1"/>
            </a:solidFill>
          </a:ln>
        </p:spPr>
        <p:txBody>
          <a:bodyPr>
            <a:spAutoFit/>
          </a:bodyPr>
          <a:lstStyle/>
          <a:p>
            <a:pPr algn="ctr">
              <a:defRPr/>
            </a:pPr>
            <a:r>
              <a:rPr lang="tr-TR" dirty="0">
                <a:solidFill>
                  <a:srgbClr val="FF0000"/>
                </a:solidFill>
                <a:latin typeface="+mn-lt"/>
              </a:rPr>
              <a:t>Etkinliği Organize Eden Belediye, Dernek veya Tesis Logosu ve adı</a:t>
            </a:r>
          </a:p>
        </p:txBody>
      </p:sp>
      <p:sp>
        <p:nvSpPr>
          <p:cNvPr id="5" name="TextBox 4"/>
          <p:cNvSpPr txBox="1"/>
          <p:nvPr/>
        </p:nvSpPr>
        <p:spPr>
          <a:xfrm>
            <a:off x="1005085" y="2514600"/>
            <a:ext cx="7115731" cy="2308324"/>
          </a:xfrm>
          <a:prstGeom prst="rect">
            <a:avLst/>
          </a:prstGeom>
          <a:noFill/>
        </p:spPr>
        <p:txBody>
          <a:bodyPr wrap="none" rtlCol="0">
            <a:spAutoFit/>
          </a:bodyPr>
          <a:lstStyle/>
          <a:p>
            <a:pPr algn="ctr"/>
            <a:r>
              <a:rPr lang="tr-TR" sz="3600" b="1" dirty="0">
                <a:solidFill>
                  <a:srgbClr val="002060"/>
                </a:solidFill>
                <a:latin typeface="+mn-lt"/>
              </a:rPr>
              <a:t>2026 YILI</a:t>
            </a:r>
          </a:p>
          <a:p>
            <a:pPr algn="ctr"/>
            <a:r>
              <a:rPr lang="tr-TR" sz="3600" b="1" dirty="0">
                <a:solidFill>
                  <a:srgbClr val="0070C0"/>
                </a:solidFill>
                <a:latin typeface="+mn-lt"/>
              </a:rPr>
              <a:t>MAVİ BAYRAK</a:t>
            </a:r>
          </a:p>
          <a:p>
            <a:pPr algn="ctr"/>
            <a:r>
              <a:rPr lang="tr-TR" sz="3600" b="1" dirty="0">
                <a:solidFill>
                  <a:srgbClr val="002060"/>
                </a:solidFill>
                <a:latin typeface="+mn-lt"/>
              </a:rPr>
              <a:t>ÇEVRE EĞİTİMİ VE BİLİNÇLENDİRME </a:t>
            </a:r>
          </a:p>
          <a:p>
            <a:pPr algn="ctr"/>
            <a:r>
              <a:rPr lang="tr-TR" sz="3600" b="1" dirty="0">
                <a:solidFill>
                  <a:srgbClr val="002060"/>
                </a:solidFill>
                <a:latin typeface="+mn-lt"/>
              </a:rPr>
              <a:t>ETKİNLİKLERİ DOSYASI</a:t>
            </a:r>
            <a:endParaRPr lang="tr-TR" sz="3200" b="1" dirty="0">
              <a:solidFill>
                <a:srgbClr val="002060"/>
              </a:solidFill>
              <a:latin typeface="+mn-lt"/>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533400"/>
            <a:ext cx="1371600" cy="1371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 descr="IMG_9293"/>
          <p:cNvPicPr>
            <a:picLocks noChangeAspect="1" noChangeArrowheads="1"/>
          </p:cNvPicPr>
          <p:nvPr/>
        </p:nvPicPr>
        <p:blipFill>
          <a:blip r:embed="rId2" cstate="print"/>
          <a:srcRect/>
          <a:stretch>
            <a:fillRect/>
          </a:stretch>
        </p:blipFill>
        <p:spPr bwMode="auto">
          <a:xfrm rot="-636929">
            <a:off x="304800" y="3505200"/>
            <a:ext cx="4114800" cy="2668588"/>
          </a:xfrm>
          <a:prstGeom prst="rect">
            <a:avLst/>
          </a:prstGeom>
          <a:noFill/>
          <a:ln w="9525">
            <a:noFill/>
            <a:miter lim="800000"/>
            <a:headEnd/>
            <a:tailEnd/>
          </a:ln>
        </p:spPr>
      </p:pic>
      <p:pic>
        <p:nvPicPr>
          <p:cNvPr id="22531" name="Picture 11" descr="IMG_6174"/>
          <p:cNvPicPr>
            <a:picLocks noChangeAspect="1" noChangeArrowheads="1"/>
          </p:cNvPicPr>
          <p:nvPr/>
        </p:nvPicPr>
        <p:blipFill>
          <a:blip r:embed="rId3" cstate="print"/>
          <a:srcRect/>
          <a:stretch>
            <a:fillRect/>
          </a:stretch>
        </p:blipFill>
        <p:spPr bwMode="auto">
          <a:xfrm>
            <a:off x="381000" y="0"/>
            <a:ext cx="8153400" cy="3352800"/>
          </a:xfrm>
          <a:prstGeom prst="rect">
            <a:avLst/>
          </a:prstGeom>
          <a:noFill/>
          <a:ln w="9525">
            <a:noFill/>
            <a:miter lim="800000"/>
            <a:headEnd/>
            <a:tailEnd/>
          </a:ln>
        </p:spPr>
      </p:pic>
      <p:pic>
        <p:nvPicPr>
          <p:cNvPr id="22532" name="Picture 13" descr="IMG_6258"/>
          <p:cNvPicPr>
            <a:picLocks noChangeAspect="1" noChangeArrowheads="1"/>
          </p:cNvPicPr>
          <p:nvPr/>
        </p:nvPicPr>
        <p:blipFill>
          <a:blip r:embed="rId4" cstate="print"/>
          <a:srcRect/>
          <a:stretch>
            <a:fillRect/>
          </a:stretch>
        </p:blipFill>
        <p:spPr bwMode="auto">
          <a:xfrm>
            <a:off x="4876800" y="4876800"/>
            <a:ext cx="4267200" cy="1981200"/>
          </a:xfrm>
          <a:prstGeom prst="rect">
            <a:avLst/>
          </a:prstGeom>
          <a:noFill/>
          <a:ln w="9525">
            <a:noFill/>
            <a:miter lim="800000"/>
            <a:headEnd/>
            <a:tailEnd/>
          </a:ln>
        </p:spPr>
      </p:pic>
      <p:sp>
        <p:nvSpPr>
          <p:cNvPr id="22533" name="Text Box 14"/>
          <p:cNvSpPr txBox="1">
            <a:spLocks noChangeArrowheads="1"/>
          </p:cNvSpPr>
          <p:nvPr/>
        </p:nvSpPr>
        <p:spPr bwMode="auto">
          <a:xfrm>
            <a:off x="4419600" y="3505200"/>
            <a:ext cx="4572000" cy="1155700"/>
          </a:xfrm>
          <a:prstGeom prst="rect">
            <a:avLst/>
          </a:prstGeom>
          <a:noFill/>
          <a:ln w="9525">
            <a:noFill/>
            <a:miter lim="800000"/>
            <a:headEnd/>
            <a:tailEnd/>
          </a:ln>
        </p:spPr>
        <p:txBody>
          <a:bodyPr>
            <a:spAutoFit/>
          </a:bodyPr>
          <a:lstStyle/>
          <a:p>
            <a:pPr eaLnBrk="1" hangingPunct="1"/>
            <a:r>
              <a:rPr lang="tr-TR" sz="1400" b="1">
                <a:latin typeface="Bookman Old Style" pitchFamily="18" charset="0"/>
              </a:rPr>
              <a:t>MANAVGAT BELEDİYESİ  KOORDİNATÖRLÜĞÜNDE;</a:t>
            </a:r>
          </a:p>
          <a:p>
            <a:pPr eaLnBrk="1" hangingPunct="1"/>
            <a:r>
              <a:rPr lang="tr-TR" sz="1400" b="1">
                <a:latin typeface="Bookman Old Style" pitchFamily="18" charset="0"/>
              </a:rPr>
              <a:t>MAVİ BAYRAKLI TESİSLER, MİSAFİRLERİ VE HALKINDA KATILIMLARIYLA BİRLİKTE </a:t>
            </a:r>
          </a:p>
          <a:p>
            <a:pPr eaLnBrk="1" hangingPunct="1"/>
            <a:r>
              <a:rPr lang="tr-TR" sz="1400" b="1">
                <a:latin typeface="Bookman Old Style" pitchFamily="18" charset="0"/>
              </a:rPr>
              <a:t>ÇEVRE YÜRÜYÜŞÜ YAPILMIŞTIR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5" descr="20150605_102528"/>
          <p:cNvPicPr>
            <a:picLocks noChangeAspect="1" noChangeArrowheads="1"/>
          </p:cNvPicPr>
          <p:nvPr/>
        </p:nvPicPr>
        <p:blipFill>
          <a:blip r:embed="rId2" cstate="print"/>
          <a:srcRect/>
          <a:stretch>
            <a:fillRect/>
          </a:stretch>
        </p:blipFill>
        <p:spPr bwMode="auto">
          <a:xfrm>
            <a:off x="152400" y="152400"/>
            <a:ext cx="5638800" cy="3300413"/>
          </a:xfrm>
          <a:prstGeom prst="rect">
            <a:avLst/>
          </a:prstGeom>
          <a:noFill/>
          <a:ln w="9525">
            <a:noFill/>
            <a:miter lim="800000"/>
            <a:headEnd/>
            <a:tailEnd/>
          </a:ln>
        </p:spPr>
      </p:pic>
      <p:pic>
        <p:nvPicPr>
          <p:cNvPr id="23555" name="Picture 7"/>
          <p:cNvPicPr>
            <a:picLocks noChangeAspect="1" noChangeArrowheads="1"/>
          </p:cNvPicPr>
          <p:nvPr/>
        </p:nvPicPr>
        <p:blipFill>
          <a:blip r:embed="rId3" cstate="print"/>
          <a:srcRect/>
          <a:stretch>
            <a:fillRect/>
          </a:stretch>
        </p:blipFill>
        <p:spPr bwMode="auto">
          <a:xfrm>
            <a:off x="6172200" y="533400"/>
            <a:ext cx="2513013" cy="3657600"/>
          </a:xfrm>
          <a:prstGeom prst="rect">
            <a:avLst/>
          </a:prstGeom>
          <a:noFill/>
          <a:ln w="9525">
            <a:noFill/>
            <a:miter lim="800000"/>
            <a:headEnd/>
            <a:tailEnd/>
          </a:ln>
        </p:spPr>
      </p:pic>
      <p:pic>
        <p:nvPicPr>
          <p:cNvPr id="23556" name="Picture 8"/>
          <p:cNvPicPr>
            <a:picLocks noChangeAspect="1" noChangeArrowheads="1"/>
          </p:cNvPicPr>
          <p:nvPr/>
        </p:nvPicPr>
        <p:blipFill>
          <a:blip r:embed="rId4" cstate="print"/>
          <a:srcRect/>
          <a:stretch>
            <a:fillRect/>
          </a:stretch>
        </p:blipFill>
        <p:spPr bwMode="auto">
          <a:xfrm>
            <a:off x="6172200" y="152400"/>
            <a:ext cx="1155700" cy="368300"/>
          </a:xfrm>
          <a:prstGeom prst="rect">
            <a:avLst/>
          </a:prstGeom>
          <a:noFill/>
          <a:ln w="9525">
            <a:noFill/>
            <a:miter lim="800000"/>
            <a:headEnd/>
            <a:tailEnd/>
          </a:ln>
        </p:spPr>
      </p:pic>
      <p:pic>
        <p:nvPicPr>
          <p:cNvPr id="23557" name="Picture 9" descr="IMG_6118"/>
          <p:cNvPicPr>
            <a:picLocks noChangeAspect="1" noChangeArrowheads="1"/>
          </p:cNvPicPr>
          <p:nvPr/>
        </p:nvPicPr>
        <p:blipFill>
          <a:blip r:embed="rId5" cstate="print"/>
          <a:srcRect/>
          <a:stretch>
            <a:fillRect/>
          </a:stretch>
        </p:blipFill>
        <p:spPr bwMode="auto">
          <a:xfrm>
            <a:off x="304800" y="3733800"/>
            <a:ext cx="3962400" cy="2819400"/>
          </a:xfrm>
          <a:prstGeom prst="rect">
            <a:avLst/>
          </a:prstGeom>
          <a:noFill/>
          <a:ln w="9525">
            <a:noFill/>
            <a:miter lim="800000"/>
            <a:headEnd/>
            <a:tailEnd/>
          </a:ln>
        </p:spPr>
      </p:pic>
      <p:pic>
        <p:nvPicPr>
          <p:cNvPr id="23558" name="Picture 10" descr="IMG_6218"/>
          <p:cNvPicPr>
            <a:picLocks noChangeAspect="1" noChangeArrowheads="1"/>
          </p:cNvPicPr>
          <p:nvPr/>
        </p:nvPicPr>
        <p:blipFill>
          <a:blip r:embed="rId6" cstate="print"/>
          <a:srcRect/>
          <a:stretch>
            <a:fillRect/>
          </a:stretch>
        </p:blipFill>
        <p:spPr bwMode="auto">
          <a:xfrm>
            <a:off x="4648200" y="4267200"/>
            <a:ext cx="3886200" cy="2414588"/>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457200" y="228600"/>
            <a:ext cx="8264525" cy="830263"/>
          </a:xfrm>
          <a:prstGeom prst="rect">
            <a:avLst/>
          </a:prstGeom>
          <a:noFill/>
        </p:spPr>
        <p:txBody>
          <a:bodyPr wrap="none">
            <a:spAutoFit/>
          </a:bodyPr>
          <a:lstStyle/>
          <a:p>
            <a:pPr algn="ctr">
              <a:defRPr/>
            </a:pPr>
            <a:r>
              <a:rPr lang="tr-TR" sz="2400" b="1" dirty="0">
                <a:solidFill>
                  <a:srgbClr val="002060"/>
                </a:solidFill>
                <a:latin typeface="+mn-lt"/>
              </a:rPr>
              <a:t>EK-2</a:t>
            </a:r>
          </a:p>
          <a:p>
            <a:pPr algn="ctr">
              <a:defRPr/>
            </a:pPr>
            <a:r>
              <a:rPr lang="tr-TR" sz="2400" b="1" dirty="0">
                <a:solidFill>
                  <a:srgbClr val="002060"/>
                </a:solidFill>
                <a:latin typeface="+mn-lt"/>
              </a:rPr>
              <a:t>2026 YILINDA GERÇEKLEŞTİRİLECEK ÇEVRE EĞİTİM ETKİNLİKLERİ</a:t>
            </a:r>
          </a:p>
        </p:txBody>
      </p:sp>
      <p:graphicFrame>
        <p:nvGraphicFramePr>
          <p:cNvPr id="10" name="9 Tablo"/>
          <p:cNvGraphicFramePr>
            <a:graphicFrameLocks noGrp="1"/>
          </p:cNvGraphicFramePr>
          <p:nvPr>
            <p:extLst>
              <p:ext uri="{D42A27DB-BD31-4B8C-83A1-F6EECF244321}">
                <p14:modId xmlns:p14="http://schemas.microsoft.com/office/powerpoint/2010/main" val="1810361391"/>
              </p:ext>
            </p:extLst>
          </p:nvPr>
        </p:nvGraphicFramePr>
        <p:xfrm>
          <a:off x="381000" y="1219200"/>
          <a:ext cx="8479202" cy="4240716"/>
        </p:xfrm>
        <a:graphic>
          <a:graphicData uri="http://schemas.openxmlformats.org/drawingml/2006/table">
            <a:tbl>
              <a:tblPr firstRow="1" bandRow="1">
                <a:tableStyleId>{5C22544A-7EE6-4342-B048-85BDC9FD1C3A}</a:tableStyleId>
              </a:tblPr>
              <a:tblGrid>
                <a:gridCol w="288312">
                  <a:extLst>
                    <a:ext uri="{9D8B030D-6E8A-4147-A177-3AD203B41FA5}">
                      <a16:colId xmlns:a16="http://schemas.microsoft.com/office/drawing/2014/main" val="20000"/>
                    </a:ext>
                  </a:extLst>
                </a:gridCol>
                <a:gridCol w="1082608">
                  <a:extLst>
                    <a:ext uri="{9D8B030D-6E8A-4147-A177-3AD203B41FA5}">
                      <a16:colId xmlns:a16="http://schemas.microsoft.com/office/drawing/2014/main" val="20001"/>
                    </a:ext>
                  </a:extLst>
                </a:gridCol>
                <a:gridCol w="809115">
                  <a:extLst>
                    <a:ext uri="{9D8B030D-6E8A-4147-A177-3AD203B41FA5}">
                      <a16:colId xmlns:a16="http://schemas.microsoft.com/office/drawing/2014/main" val="20002"/>
                    </a:ext>
                  </a:extLst>
                </a:gridCol>
                <a:gridCol w="1103339">
                  <a:extLst>
                    <a:ext uri="{9D8B030D-6E8A-4147-A177-3AD203B41FA5}">
                      <a16:colId xmlns:a16="http://schemas.microsoft.com/office/drawing/2014/main" val="20003"/>
                    </a:ext>
                  </a:extLst>
                </a:gridCol>
                <a:gridCol w="735559">
                  <a:extLst>
                    <a:ext uri="{9D8B030D-6E8A-4147-A177-3AD203B41FA5}">
                      <a16:colId xmlns:a16="http://schemas.microsoft.com/office/drawing/2014/main" val="20004"/>
                    </a:ext>
                  </a:extLst>
                </a:gridCol>
                <a:gridCol w="220668">
                  <a:extLst>
                    <a:ext uri="{9D8B030D-6E8A-4147-A177-3AD203B41FA5}">
                      <a16:colId xmlns:a16="http://schemas.microsoft.com/office/drawing/2014/main" val="20005"/>
                    </a:ext>
                  </a:extLst>
                </a:gridCol>
                <a:gridCol w="306272">
                  <a:extLst>
                    <a:ext uri="{9D8B030D-6E8A-4147-A177-3AD203B41FA5}">
                      <a16:colId xmlns:a16="http://schemas.microsoft.com/office/drawing/2014/main" val="20006"/>
                    </a:ext>
                  </a:extLst>
                </a:gridCol>
                <a:gridCol w="1099807">
                  <a:extLst>
                    <a:ext uri="{9D8B030D-6E8A-4147-A177-3AD203B41FA5}">
                      <a16:colId xmlns:a16="http://schemas.microsoft.com/office/drawing/2014/main" val="20007"/>
                    </a:ext>
                  </a:extLst>
                </a:gridCol>
                <a:gridCol w="1073828">
                  <a:extLst>
                    <a:ext uri="{9D8B030D-6E8A-4147-A177-3AD203B41FA5}">
                      <a16:colId xmlns:a16="http://schemas.microsoft.com/office/drawing/2014/main" val="20008"/>
                    </a:ext>
                  </a:extLst>
                </a:gridCol>
                <a:gridCol w="986497">
                  <a:extLst>
                    <a:ext uri="{9D8B030D-6E8A-4147-A177-3AD203B41FA5}">
                      <a16:colId xmlns:a16="http://schemas.microsoft.com/office/drawing/2014/main" val="20009"/>
                    </a:ext>
                  </a:extLst>
                </a:gridCol>
                <a:gridCol w="773197">
                  <a:extLst>
                    <a:ext uri="{9D8B030D-6E8A-4147-A177-3AD203B41FA5}">
                      <a16:colId xmlns:a16="http://schemas.microsoft.com/office/drawing/2014/main" val="20010"/>
                    </a:ext>
                  </a:extLst>
                </a:gridCol>
              </a:tblGrid>
              <a:tr h="721557">
                <a:tc>
                  <a:txBody>
                    <a:bodyPr/>
                    <a:lstStyle/>
                    <a:p>
                      <a:pPr algn="ctr" fontAlgn="ct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 adı ve kategorisi</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Hedef grup ve yeri</a:t>
                      </a:r>
                      <a:endParaRPr lang="tr-TR"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Aktivitenin amacı ve içeriği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a:t>Planlanan tarih</a:t>
                      </a:r>
                      <a:endParaRPr lang="tr-TR" sz="1000" b="1" i="0" u="none" strike="noStrike" dirty="0">
                        <a:solidFill>
                          <a:schemeClr val="tx1"/>
                        </a:solidFill>
                        <a:latin typeface="Arial" pitchFamily="34" charset="0"/>
                        <a:cs typeface="Arial" pitchFamily="34" charset="0"/>
                      </a:endParaRPr>
                    </a:p>
                  </a:txBody>
                  <a:tcPr marL="9525" marR="9525" marT="9525" marB="0" anchor="ctr"/>
                </a:tc>
                <a:tc>
                  <a:txBody>
                    <a:bodyPr/>
                    <a:lstStyle/>
                    <a:p>
                      <a:pPr algn="ctr" fontAlgn="ct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Name and category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Target</a:t>
                      </a:r>
                      <a:r>
                        <a:rPr lang="tr-TR" sz="1000" u="none" strike="noStrike" dirty="0"/>
                        <a:t> </a:t>
                      </a:r>
                      <a:r>
                        <a:rPr lang="tr-TR" sz="1000" u="none" strike="noStrike" dirty="0" err="1"/>
                        <a:t>Group</a:t>
                      </a:r>
                      <a:r>
                        <a:rPr lang="tr-TR" sz="1000" u="none" strike="noStrike" dirty="0"/>
                        <a:t> </a:t>
                      </a:r>
                      <a:r>
                        <a:rPr lang="tr-TR" sz="1000" u="none" strike="noStrike" dirty="0" err="1"/>
                        <a:t>and</a:t>
                      </a:r>
                      <a:r>
                        <a:rPr lang="tr-TR" sz="1000" u="none" strike="noStrike" dirty="0"/>
                        <a:t> </a:t>
                      </a:r>
                      <a:r>
                        <a:rPr lang="tr-TR" sz="1000" u="none" strike="noStrike" dirty="0" err="1"/>
                        <a:t>place</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Aim and content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err="1"/>
                        <a:t>Date</a:t>
                      </a:r>
                      <a:r>
                        <a:rPr kumimoji="0" lang="tr-TR" sz="1000" kern="1200" dirty="0"/>
                        <a:t> of </a:t>
                      </a:r>
                      <a:r>
                        <a:rPr kumimoji="0" lang="tr-TR" sz="1000" kern="1200" dirty="0" err="1"/>
                        <a:t>the</a:t>
                      </a:r>
                      <a:r>
                        <a:rPr kumimoji="0" lang="tr-TR" sz="1000" kern="1200" dirty="0"/>
                        <a:t> </a:t>
                      </a:r>
                      <a:r>
                        <a:rPr kumimoji="0" lang="tr-TR" sz="1000" kern="1200" dirty="0" err="1"/>
                        <a:t>activity</a:t>
                      </a:r>
                      <a:endParaRPr lang="tr-TR" sz="1000" b="1" i="0" u="none" strike="noStrike" dirty="0">
                        <a:solidFill>
                          <a:schemeClr val="tx1"/>
                        </a:solidFill>
                        <a:latin typeface="Arial" pitchFamily="34" charset="0"/>
                        <a:cs typeface="Arial" pitchFamily="34" charset="0"/>
                      </a:endParaRPr>
                    </a:p>
                  </a:txBody>
                  <a:tcPr marL="9525" marR="9525" marT="9525" marB="0" anchor="ctr"/>
                </a:tc>
                <a:extLst>
                  <a:ext uri="{0D108BD9-81ED-4DB2-BD59-A6C34878D82A}">
                    <a16:rowId xmlns:a16="http://schemas.microsoft.com/office/drawing/2014/main" val="10000"/>
                  </a:ext>
                </a:extLst>
              </a:tr>
              <a:tr h="735710">
                <a:tc>
                  <a:txBody>
                    <a:bodyPr/>
                    <a:lstStyle/>
                    <a:p>
                      <a:pPr algn="ctr" fontAlgn="ctr"/>
                      <a:r>
                        <a:rPr lang="tr-TR" sz="1000" u="none" strike="noStrike"/>
                        <a:t>1</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Çevre ve İnsan </a:t>
                      </a:r>
                      <a:r>
                        <a:rPr lang="tr-TR" sz="1000" u="none" strike="noStrike" dirty="0" err="1"/>
                        <a:t>Fotograf</a:t>
                      </a:r>
                      <a:r>
                        <a:rPr lang="tr-TR" sz="1000" u="none" strike="noStrike" dirty="0"/>
                        <a:t> Sergisi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da-DK" sz="1000" u="none" strike="noStrike" dirty="0"/>
                        <a:t>Yöre Halkı, Öğrenciler ve Diğer Ülke Halkları </a:t>
                      </a:r>
                      <a:endParaRPr lang="da-DK"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Çevremizdeki Bitki, Kuş vb. Canlıların Korunması ve Tanıtılması</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1</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lang="en-US" sz="1000" u="none" strike="noStrike"/>
                        <a:t>environmental and human photograph exhibition</a:t>
                      </a:r>
                      <a:endParaRPr lang="en-US" sz="1000" b="0" i="0" u="none" strike="noStrike">
                        <a:latin typeface="Arial" pitchFamily="34" charset="0"/>
                        <a:cs typeface="Arial" pitchFamily="34" charset="0"/>
                      </a:endParaRPr>
                    </a:p>
                  </a:txBody>
                  <a:tcPr marL="9525" marR="9525" marT="9525" marB="0" anchor="ctr"/>
                </a:tc>
                <a:tc>
                  <a:txBody>
                    <a:bodyPr/>
                    <a:lstStyle/>
                    <a:p>
                      <a:pPr algn="ctr" fontAlgn="t"/>
                      <a:r>
                        <a:rPr lang="en-US" sz="1000" u="none" strike="noStrike" dirty="0" err="1"/>
                        <a:t>belek</a:t>
                      </a:r>
                      <a:r>
                        <a:rPr lang="en-US" sz="1000" u="none" strike="noStrike" dirty="0"/>
                        <a:t> populace, students and turkey populace</a:t>
                      </a:r>
                      <a:endParaRPr lang="en-US"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a:t> information about plants, birds in the area   and how to protect</a:t>
                      </a:r>
                      <a:endParaRPr lang="en-US" sz="1000" b="0" i="0" u="none" strike="noStrike">
                        <a:latin typeface="Arial" pitchFamily="34" charset="0"/>
                        <a:cs typeface="Arial" pitchFamily="34" charset="0"/>
                      </a:endParaRPr>
                    </a:p>
                  </a:txBody>
                  <a:tcPr marL="9525" marR="9525" marT="9525" marB="0" anchor="ctr"/>
                </a:tc>
                <a:tc>
                  <a:txBody>
                    <a:bodyPr/>
                    <a:lstStyle/>
                    <a:p>
                      <a:pPr algn="ctr">
                        <a:spcAft>
                          <a:spcPts val="0"/>
                        </a:spcAft>
                      </a:pPr>
                      <a:r>
                        <a:rPr lang="tr-TR" sz="1000" dirty="0"/>
                        <a:t>May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1"/>
                  </a:ext>
                </a:extLst>
              </a:tr>
              <a:tr h="791458">
                <a:tc>
                  <a:txBody>
                    <a:bodyPr/>
                    <a:lstStyle/>
                    <a:p>
                      <a:pPr algn="ctr" fontAlgn="ctr"/>
                      <a:r>
                        <a:rPr lang="tr-TR" sz="1000" u="none" strike="noStrike"/>
                        <a:t>2</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Çevre Koruma ve Bilgilendirme Projesi - Basılı </a:t>
                      </a:r>
                      <a:r>
                        <a:rPr lang="tr-TR" sz="1000" u="none" strike="noStrike" dirty="0" err="1"/>
                        <a:t>Döküman</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Yöre Halkı,</a:t>
                      </a:r>
                    </a:p>
                    <a:p>
                      <a:pPr algn="ctr" fontAlgn="t"/>
                      <a:r>
                        <a:rPr lang="tr-TR" sz="1000" u="none" strike="noStrike" dirty="0"/>
                        <a:t>Turistler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Çevremizdeki Bitki, Kuş ve Diğer Canlıların Korunması ve Tanıtılması</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Mayıs-Haziran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2</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err="1"/>
                        <a:t>environmantal</a:t>
                      </a:r>
                      <a:r>
                        <a:rPr lang="tr-TR" sz="1000" u="none" strike="noStrike" dirty="0"/>
                        <a:t> </a:t>
                      </a:r>
                      <a:r>
                        <a:rPr lang="tr-TR" sz="1000" u="none" strike="noStrike" dirty="0" err="1"/>
                        <a:t>protection</a:t>
                      </a:r>
                      <a:r>
                        <a:rPr lang="tr-TR" sz="1000" u="none" strike="noStrike" dirty="0"/>
                        <a:t> </a:t>
                      </a:r>
                      <a:r>
                        <a:rPr lang="tr-TR" sz="1000" u="none" strike="noStrike" dirty="0" err="1"/>
                        <a:t>and</a:t>
                      </a:r>
                      <a:r>
                        <a:rPr lang="tr-TR" sz="1000" u="none" strike="noStrike" dirty="0"/>
                        <a:t> </a:t>
                      </a:r>
                      <a:r>
                        <a:rPr lang="tr-TR" sz="1000" u="none" strike="noStrike" dirty="0" err="1"/>
                        <a:t>information</a:t>
                      </a:r>
                      <a:r>
                        <a:rPr lang="tr-TR" sz="1000" u="none" strike="noStrike" dirty="0"/>
                        <a:t> </a:t>
                      </a:r>
                      <a:r>
                        <a:rPr lang="tr-TR" sz="1000" u="none" strike="noStrike" dirty="0" err="1"/>
                        <a:t>project</a:t>
                      </a:r>
                      <a:r>
                        <a:rPr lang="tr-TR" sz="1000" u="none" strike="noStrike" dirty="0"/>
                        <a:t>- </a:t>
                      </a:r>
                      <a:r>
                        <a:rPr lang="tr-TR" sz="1000" u="none" strike="noStrike" dirty="0" err="1"/>
                        <a:t>printed</a:t>
                      </a:r>
                      <a:r>
                        <a:rPr lang="tr-TR" sz="1000" u="none" strike="noStrike" dirty="0"/>
                        <a:t> </a:t>
                      </a:r>
                      <a:r>
                        <a:rPr lang="tr-TR" sz="1000" u="none" strike="noStrike" dirty="0" err="1"/>
                        <a:t>presentation</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err="1"/>
                        <a:t>Local</a:t>
                      </a:r>
                      <a:r>
                        <a:rPr lang="tr-TR" sz="1000" u="none" strike="noStrike" baseline="0" dirty="0"/>
                        <a:t> </a:t>
                      </a:r>
                      <a:r>
                        <a:rPr lang="tr-TR" sz="1000" u="none" strike="noStrike" baseline="0" dirty="0" err="1"/>
                        <a:t>public</a:t>
                      </a:r>
                      <a:r>
                        <a:rPr lang="tr-TR" sz="1000" u="none" strike="noStrike" baseline="0" dirty="0"/>
                        <a:t>, </a:t>
                      </a:r>
                      <a:r>
                        <a:rPr lang="tr-TR" sz="1000" u="none" strike="noStrike" baseline="0" dirty="0" err="1"/>
                        <a:t>tourists</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dirty="0"/>
                        <a:t> information about plants, birds in the area   and how to protect</a:t>
                      </a:r>
                      <a:endParaRPr lang="en-US"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a:t>
                      </a:r>
                      <a:r>
                        <a:rPr lang="tr-TR" sz="1000" dirty="0" err="1"/>
                        <a:t>June</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2"/>
                  </a:ext>
                </a:extLst>
              </a:tr>
              <a:tr h="763584">
                <a:tc>
                  <a:txBody>
                    <a:bodyPr/>
                    <a:lstStyle/>
                    <a:p>
                      <a:pPr algn="ctr" fontAlgn="ctr"/>
                      <a:r>
                        <a:rPr lang="tr-TR" sz="1000" u="none" strike="noStrike"/>
                        <a:t>3</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Çevre Konulu Resim ve Kompozisyon Yarışması</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Öğrenciler</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Öğr</a:t>
                      </a:r>
                      <a:r>
                        <a:rPr lang="tr-TR" sz="1000" u="none" strike="noStrike" dirty="0"/>
                        <a:t>. ve velilerin çevre temizliğine </a:t>
                      </a:r>
                      <a:r>
                        <a:rPr lang="tr-TR" sz="1000" u="none" strike="noStrike" dirty="0" err="1"/>
                        <a:t>dikkatelerini</a:t>
                      </a:r>
                      <a:r>
                        <a:rPr lang="tr-TR" sz="1000" u="none" strike="noStrike" dirty="0"/>
                        <a:t> çekmek</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Haziran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3</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dirty="0"/>
                        <a:t>Picture and composition competition about environment cleaning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Students</a:t>
                      </a: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dirty="0"/>
                        <a:t>To attract attention to environment cleaning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a:t>June</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3"/>
                  </a:ext>
                </a:extLst>
              </a:tr>
              <a:tr h="610866">
                <a:tc>
                  <a:txBody>
                    <a:bodyPr/>
                    <a:lstStyle/>
                    <a:p>
                      <a:pPr algn="ctr" fontAlgn="ctr"/>
                      <a:r>
                        <a:rPr lang="tr-TR" sz="1000" u="none" strike="noStrike" dirty="0"/>
                        <a:t>4</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Küresel ısınma ve etkileri semineri</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Otel çalışanları</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Çevre bilincinin artması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Temmuz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4</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a:t>Seminar on global warming and its effects</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Hotel </a:t>
                      </a:r>
                      <a:r>
                        <a:rPr lang="tr-TR" sz="1000" dirty="0" err="1"/>
                        <a:t>employees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Increased</a:t>
                      </a:r>
                      <a:r>
                        <a:rPr lang="tr-TR" sz="1000" dirty="0"/>
                        <a:t> </a:t>
                      </a:r>
                      <a:r>
                        <a:rPr lang="tr-TR" sz="1000" dirty="0" err="1"/>
                        <a:t>awareness</a:t>
                      </a:r>
                      <a:r>
                        <a:rPr lang="tr-TR" sz="1000" dirty="0"/>
                        <a:t> of </a:t>
                      </a:r>
                      <a:r>
                        <a:rPr lang="tr-TR" sz="1000" dirty="0" err="1"/>
                        <a:t>the</a:t>
                      </a:r>
                      <a:r>
                        <a:rPr lang="tr-TR" sz="1000" dirty="0"/>
                        <a:t> </a:t>
                      </a:r>
                      <a:r>
                        <a:rPr lang="tr-TR" sz="1000" dirty="0" err="1"/>
                        <a:t>environment</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July</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4"/>
                  </a:ext>
                </a:extLst>
              </a:tr>
              <a:tr h="583477">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Mavi Bayrak tanıtıcı broşür hazırlanması ve dağıtılması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Otel misafirleri</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Mavi Bayrak tanıtımı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Ağustos-Eylül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Blue Flag </a:t>
                      </a:r>
                      <a:r>
                        <a:rPr lang="tr-TR" sz="1000" dirty="0" err="1"/>
                        <a:t>calendar</a:t>
                      </a:r>
                      <a:r>
                        <a:rPr lang="tr-TR" sz="1000" dirty="0"/>
                        <a:t> </a:t>
                      </a:r>
                      <a:r>
                        <a:rPr lang="tr-TR" sz="1000" dirty="0" err="1"/>
                        <a:t>needs</a:t>
                      </a:r>
                      <a:r>
                        <a:rPr lang="tr-TR" sz="1000" dirty="0"/>
                        <a:t> </a:t>
                      </a:r>
                      <a:r>
                        <a:rPr lang="tr-TR" sz="1000" dirty="0" err="1"/>
                        <a:t>to</a:t>
                      </a:r>
                      <a:r>
                        <a:rPr lang="tr-TR" sz="1000" dirty="0"/>
                        <a:t> be done</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Town residents, Hotel staff and guests</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Blue Flag </a:t>
                      </a:r>
                      <a:r>
                        <a:rPr lang="tr-TR" sz="1000" dirty="0" err="1"/>
                        <a:t>presentation</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August-Septemb</a:t>
                      </a:r>
                      <a:r>
                        <a:rPr lang="tr-TR" sz="1000"/>
                        <a:t>.2026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33881" name="10 Metin kutusu"/>
          <p:cNvSpPr txBox="1">
            <a:spLocks noChangeArrowheads="1"/>
          </p:cNvSpPr>
          <p:nvPr/>
        </p:nvSpPr>
        <p:spPr bwMode="auto">
          <a:xfrm>
            <a:off x="533400" y="5715000"/>
            <a:ext cx="6639959" cy="1169551"/>
          </a:xfrm>
          <a:prstGeom prst="rect">
            <a:avLst/>
          </a:prstGeom>
          <a:noFill/>
          <a:ln w="9525">
            <a:noFill/>
            <a:miter lim="800000"/>
            <a:headEnd/>
            <a:tailEnd/>
          </a:ln>
        </p:spPr>
        <p:txBody>
          <a:bodyPr wrap="none">
            <a:spAutoFit/>
          </a:bodyPr>
          <a:lstStyle/>
          <a:p>
            <a:r>
              <a:rPr lang="tr-TR" sz="1000" b="1" dirty="0"/>
              <a:t>ETKİNLİKLERİN HİTAP ETTİĞİ BÖLGE:</a:t>
            </a:r>
            <a:r>
              <a:rPr lang="tr-TR" sz="1000" dirty="0"/>
              <a:t>  </a:t>
            </a:r>
            <a:r>
              <a:rPr lang="tr-TR" sz="1000" b="1" dirty="0">
                <a:solidFill>
                  <a:srgbClr val="FF0000"/>
                </a:solidFill>
              </a:rPr>
              <a:t>………………………………..</a:t>
            </a:r>
          </a:p>
          <a:p>
            <a:r>
              <a:rPr lang="tr-TR" sz="1000" dirty="0"/>
              <a:t>( REGION OF ACTIVITES )</a:t>
            </a:r>
            <a:r>
              <a:rPr lang="tr-TR" sz="1000" i="1" dirty="0"/>
              <a:t> </a:t>
            </a:r>
            <a:r>
              <a:rPr lang="tr-TR" sz="1000" dirty="0"/>
              <a:t> </a:t>
            </a:r>
          </a:p>
          <a:p>
            <a:r>
              <a:rPr lang="tr-TR" sz="1000" b="1" dirty="0"/>
              <a:t> </a:t>
            </a:r>
            <a:endParaRPr lang="tr-TR" sz="1000" dirty="0"/>
          </a:p>
          <a:p>
            <a:r>
              <a:rPr lang="tr-TR" sz="1000" b="1" dirty="0"/>
              <a:t>ETKİNLİKLERİ ORGANİZE EDEN BELEDİYE-DERNEK VEYA İŞLETME</a:t>
            </a:r>
            <a:r>
              <a:rPr lang="tr-TR" sz="1000" dirty="0"/>
              <a:t> </a:t>
            </a:r>
            <a:r>
              <a:rPr lang="tr-TR" sz="1000" b="1" dirty="0"/>
              <a:t>: </a:t>
            </a:r>
            <a:r>
              <a:rPr lang="tr-TR" sz="1000" b="1" dirty="0">
                <a:solidFill>
                  <a:srgbClr val="FF0000"/>
                </a:solidFill>
              </a:rPr>
              <a:t>…………………………………………..</a:t>
            </a:r>
          </a:p>
          <a:p>
            <a:r>
              <a:rPr lang="tr-TR" sz="1000" dirty="0"/>
              <a:t>( ACTIVITIES ORGANIZED BY )</a:t>
            </a:r>
          </a:p>
          <a:p>
            <a:endParaRPr lang="tr-TR" sz="1000" dirty="0"/>
          </a:p>
          <a:p>
            <a:r>
              <a:rPr lang="tr-TR" sz="1000" b="1"/>
              <a:t>İLETİŞİM / CONTACT</a:t>
            </a:r>
            <a:r>
              <a:rPr lang="tr-TR" sz="1000"/>
              <a:t>:</a:t>
            </a:r>
            <a:endParaRPr lang="tr-TR" sz="1000" dirty="0"/>
          </a:p>
        </p:txBody>
      </p:sp>
      <p:sp>
        <p:nvSpPr>
          <p:cNvPr id="33882" name="11 Metin kutusu"/>
          <p:cNvSpPr txBox="1">
            <a:spLocks noChangeArrowheads="1"/>
          </p:cNvSpPr>
          <p:nvPr/>
        </p:nvSpPr>
        <p:spPr bwMode="auto">
          <a:xfrm>
            <a:off x="0" y="0"/>
            <a:ext cx="1295400" cy="381000"/>
          </a:xfrm>
          <a:prstGeom prst="rect">
            <a:avLst/>
          </a:prstGeom>
          <a:noFill/>
          <a:ln w="9525">
            <a:noFill/>
            <a:miter lim="800000"/>
            <a:headEnd/>
            <a:tailEnd/>
          </a:ln>
        </p:spPr>
        <p:txBody>
          <a:bodyPr>
            <a:spAutoFit/>
          </a:bodyPr>
          <a:lstStyle/>
          <a:p>
            <a:r>
              <a:rPr lang="tr-TR">
                <a:solidFill>
                  <a:srgbClr val="FF0000"/>
                </a:solidFill>
              </a:rPr>
              <a:t>ÖRNEK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3"/>
          <p:cNvSpPr>
            <a:spLocks noGrp="1" noChangeArrowheads="1"/>
          </p:cNvSpPr>
          <p:nvPr>
            <p:ph idx="4294967295"/>
          </p:nvPr>
        </p:nvSpPr>
        <p:spPr>
          <a:xfrm>
            <a:off x="0" y="1371600"/>
            <a:ext cx="8534400" cy="2438400"/>
          </a:xfrm>
        </p:spPr>
        <p:txBody>
          <a:bodyPr/>
          <a:lstStyle/>
          <a:p>
            <a:pPr eaLnBrk="1" hangingPunct="1"/>
            <a:r>
              <a:rPr lang="tr-TR" sz="1600" dirty="0"/>
              <a:t>Belediye nüfusu</a:t>
            </a:r>
            <a:r>
              <a:rPr lang="en-GB" sz="1600" dirty="0"/>
              <a:t>:</a:t>
            </a:r>
            <a:r>
              <a:rPr lang="tr-TR" sz="1600" dirty="0"/>
              <a:t> 1</a:t>
            </a:r>
            <a:r>
              <a:rPr lang="en-GB" sz="1600" dirty="0"/>
              <a:t>17.999</a:t>
            </a:r>
            <a:r>
              <a:rPr lang="tr-TR" sz="1600" dirty="0"/>
              <a:t> kişi</a:t>
            </a:r>
          </a:p>
          <a:p>
            <a:pPr eaLnBrk="1" hangingPunct="1"/>
            <a:r>
              <a:rPr lang="en-GB" sz="1600" dirty="0"/>
              <a:t>T</a:t>
            </a:r>
            <a:r>
              <a:rPr lang="tr-TR" sz="1600" dirty="0"/>
              <a:t>oplam turistik otel, pansiyon</a:t>
            </a:r>
            <a:r>
              <a:rPr lang="en-GB" sz="1600" dirty="0"/>
              <a:t> </a:t>
            </a:r>
            <a:r>
              <a:rPr lang="tr-TR" sz="1600" dirty="0"/>
              <a:t>vb.</a:t>
            </a:r>
            <a:r>
              <a:rPr lang="en-GB" sz="1600" dirty="0"/>
              <a:t> </a:t>
            </a:r>
            <a:r>
              <a:rPr lang="tr-TR" sz="1600" dirty="0"/>
              <a:t>konaklama tesisi sayısı</a:t>
            </a:r>
            <a:r>
              <a:rPr lang="en-GB" sz="1600" dirty="0"/>
              <a:t>:</a:t>
            </a:r>
            <a:r>
              <a:rPr lang="tr-TR" sz="1600" dirty="0"/>
              <a:t> 101</a:t>
            </a:r>
            <a:endParaRPr lang="en-GB" sz="1600" dirty="0"/>
          </a:p>
          <a:p>
            <a:pPr eaLnBrk="1" hangingPunct="1"/>
            <a:r>
              <a:rPr lang="en-GB" sz="1600" dirty="0" err="1"/>
              <a:t>Turistik</a:t>
            </a:r>
            <a:r>
              <a:rPr lang="en-GB" sz="1600" dirty="0"/>
              <a:t> </a:t>
            </a:r>
            <a:r>
              <a:rPr lang="en-GB" sz="1600" dirty="0" err="1"/>
              <a:t>tesislerin</a:t>
            </a:r>
            <a:r>
              <a:rPr lang="en-GB" sz="1600" dirty="0"/>
              <a:t> </a:t>
            </a:r>
            <a:r>
              <a:rPr lang="en-GB" sz="1600" dirty="0" err="1"/>
              <a:t>toplam</a:t>
            </a:r>
            <a:r>
              <a:rPr lang="en-GB" sz="1600" dirty="0"/>
              <a:t> </a:t>
            </a:r>
            <a:r>
              <a:rPr lang="en-GB" sz="1600" dirty="0" err="1"/>
              <a:t>yatak</a:t>
            </a:r>
            <a:r>
              <a:rPr lang="en-GB" sz="1600" dirty="0"/>
              <a:t> </a:t>
            </a:r>
            <a:r>
              <a:rPr lang="en-GB" sz="1600" dirty="0" err="1"/>
              <a:t>sayısı</a:t>
            </a:r>
            <a:r>
              <a:rPr lang="en-GB" sz="1600" dirty="0"/>
              <a:t>: 20.702</a:t>
            </a:r>
            <a:endParaRPr lang="tr-TR" sz="1600" dirty="0"/>
          </a:p>
          <a:p>
            <a:pPr eaLnBrk="1" hangingPunct="1"/>
            <a:r>
              <a:rPr lang="tr-TR" sz="1600" dirty="0"/>
              <a:t>Mavi Bayrak ödüllü halk plajı </a:t>
            </a:r>
            <a:r>
              <a:rPr lang="en-GB" sz="1600" dirty="0" err="1"/>
              <a:t>sayısı</a:t>
            </a:r>
            <a:r>
              <a:rPr lang="en-GB" sz="1600" dirty="0"/>
              <a:t>: </a:t>
            </a:r>
            <a:r>
              <a:rPr lang="tr-TR" sz="1600" dirty="0"/>
              <a:t>3 </a:t>
            </a:r>
          </a:p>
          <a:p>
            <a:pPr eaLnBrk="1" hangingPunct="1"/>
            <a:r>
              <a:rPr lang="tr-TR" sz="1600" dirty="0"/>
              <a:t>M</a:t>
            </a:r>
            <a:r>
              <a:rPr lang="en-GB" sz="1600" dirty="0" err="1"/>
              <a:t>avi</a:t>
            </a:r>
            <a:r>
              <a:rPr lang="en-GB" sz="1600" dirty="0"/>
              <a:t> </a:t>
            </a:r>
            <a:r>
              <a:rPr lang="tr-TR" sz="1600" dirty="0"/>
              <a:t>B</a:t>
            </a:r>
            <a:r>
              <a:rPr lang="en-GB" sz="1600" dirty="0" err="1"/>
              <a:t>ayrak</a:t>
            </a:r>
            <a:r>
              <a:rPr lang="tr-TR" sz="1600" dirty="0"/>
              <a:t> ödüllü</a:t>
            </a:r>
            <a:r>
              <a:rPr lang="en-GB" sz="1600" dirty="0"/>
              <a:t> </a:t>
            </a:r>
            <a:r>
              <a:rPr lang="tr-TR" sz="1600" dirty="0"/>
              <a:t>tesis plajlar</a:t>
            </a:r>
            <a:r>
              <a:rPr lang="en-GB" sz="1600" dirty="0"/>
              <a:t>ı </a:t>
            </a:r>
            <a:r>
              <a:rPr lang="en-GB" sz="1600" dirty="0" err="1"/>
              <a:t>sayısı</a:t>
            </a:r>
            <a:r>
              <a:rPr lang="en-GB" sz="1600" dirty="0"/>
              <a:t>: </a:t>
            </a:r>
            <a:r>
              <a:rPr lang="tr-TR" sz="1600" dirty="0"/>
              <a:t>5</a:t>
            </a:r>
          </a:p>
          <a:p>
            <a:pPr eaLnBrk="1" hangingPunct="1"/>
            <a:r>
              <a:rPr lang="tr-TR" sz="1600" dirty="0"/>
              <a:t>Belediyenin toplam kıyı uzunluğu : 65 km</a:t>
            </a:r>
          </a:p>
          <a:p>
            <a:pPr eaLnBrk="1" hangingPunct="1">
              <a:buFont typeface="Wingdings 3" pitchFamily="18" charset="2"/>
              <a:buNone/>
            </a:pPr>
            <a:endParaRPr lang="tr-TR" sz="1600" dirty="0"/>
          </a:p>
          <a:p>
            <a:pPr eaLnBrk="1" hangingPunct="1"/>
            <a:endParaRPr lang="tr-TR" sz="1600" dirty="0"/>
          </a:p>
          <a:p>
            <a:pPr eaLnBrk="1" hangingPunct="1"/>
            <a:endParaRPr lang="tr-TR" sz="1600" dirty="0"/>
          </a:p>
          <a:p>
            <a:pPr eaLnBrk="1" hangingPunct="1"/>
            <a:endParaRPr lang="tr-TR" sz="1600" dirty="0"/>
          </a:p>
        </p:txBody>
      </p:sp>
      <p:pic>
        <p:nvPicPr>
          <p:cNvPr id="18435" name="Rectangle 2"/>
          <p:cNvPicPr>
            <a:picLocks noGrp="1" noChangeArrowheads="1"/>
          </p:cNvPicPr>
          <p:nvPr>
            <p:ph type="title" idx="4294967295"/>
          </p:nvPr>
        </p:nvPicPr>
        <p:blipFill>
          <a:blip r:embed="rId2" cstate="print"/>
          <a:srcRect/>
          <a:stretch>
            <a:fillRect/>
          </a:stretch>
        </p:blipFill>
        <p:spPr bwMode="auto">
          <a:xfrm>
            <a:off x="0" y="-76200"/>
            <a:ext cx="8424862" cy="1158875"/>
          </a:xfrm>
        </p:spPr>
      </p:pic>
      <p:pic>
        <p:nvPicPr>
          <p:cNvPr id="6" name="Picture 17"/>
          <p:cNvPicPr>
            <a:picLocks noChangeAspect="1" noChangeArrowheads="1"/>
          </p:cNvPicPr>
          <p:nvPr/>
        </p:nvPicPr>
        <p:blipFill>
          <a:blip r:embed="rId3" cstate="print"/>
          <a:srcRect l="10294" r="5882"/>
          <a:stretch>
            <a:fillRect/>
          </a:stretch>
        </p:blipFill>
        <p:spPr bwMode="auto">
          <a:xfrm>
            <a:off x="5562600" y="1066800"/>
            <a:ext cx="3429000" cy="2615615"/>
          </a:xfrm>
          <a:prstGeom prst="rect">
            <a:avLst/>
          </a:prstGeom>
          <a:noFill/>
        </p:spPr>
      </p:pic>
      <p:pic>
        <p:nvPicPr>
          <p:cNvPr id="7" name="8 Resim" descr="Resim1.jpg"/>
          <p:cNvPicPr>
            <a:picLocks noChangeAspect="1"/>
          </p:cNvPicPr>
          <p:nvPr/>
        </p:nvPicPr>
        <p:blipFill rotWithShape="1">
          <a:blip r:embed="rId4" cstate="print"/>
          <a:srcRect t="4545" r="14045" b="6818"/>
          <a:stretch/>
        </p:blipFill>
        <p:spPr>
          <a:xfrm>
            <a:off x="228600" y="3810000"/>
            <a:ext cx="8763000" cy="2971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1000"/>
                                        <p:tgtEl>
                                          <p:spTgt spid="15362">
                                            <p:txEl>
                                              <p:pRg st="0" end="0"/>
                                            </p:txEl>
                                          </p:spTgt>
                                        </p:tgtEl>
                                      </p:cBhvr>
                                    </p:animEffect>
                                    <p:anim calcmode="lin" valueType="num">
                                      <p:cBhvr>
                                        <p:cTn id="8"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362">
                                            <p:txEl>
                                              <p:pRg st="1" end="1"/>
                                            </p:txEl>
                                          </p:spTgt>
                                        </p:tgtEl>
                                        <p:attrNameLst>
                                          <p:attrName>style.visibility</p:attrName>
                                        </p:attrNameLst>
                                      </p:cBhvr>
                                      <p:to>
                                        <p:strVal val="visible"/>
                                      </p:to>
                                    </p:set>
                                    <p:animEffect transition="in" filter="fade">
                                      <p:cBhvr>
                                        <p:cTn id="14" dur="1000"/>
                                        <p:tgtEl>
                                          <p:spTgt spid="15362">
                                            <p:txEl>
                                              <p:pRg st="1" end="1"/>
                                            </p:txEl>
                                          </p:spTgt>
                                        </p:tgtEl>
                                      </p:cBhvr>
                                    </p:animEffect>
                                    <p:anim calcmode="lin" valueType="num">
                                      <p:cBhvr>
                                        <p:cTn id="15"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3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362">
                                            <p:txEl>
                                              <p:pRg st="2" end="2"/>
                                            </p:txEl>
                                          </p:spTgt>
                                        </p:tgtEl>
                                        <p:attrNameLst>
                                          <p:attrName>style.visibility</p:attrName>
                                        </p:attrNameLst>
                                      </p:cBhvr>
                                      <p:to>
                                        <p:strVal val="visible"/>
                                      </p:to>
                                    </p:set>
                                    <p:animEffect transition="in" filter="fade">
                                      <p:cBhvr>
                                        <p:cTn id="21" dur="1000"/>
                                        <p:tgtEl>
                                          <p:spTgt spid="15362">
                                            <p:txEl>
                                              <p:pRg st="2" end="2"/>
                                            </p:txEl>
                                          </p:spTgt>
                                        </p:tgtEl>
                                      </p:cBhvr>
                                    </p:animEffect>
                                    <p:anim calcmode="lin" valueType="num">
                                      <p:cBhvr>
                                        <p:cTn id="22"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36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362">
                                            <p:txEl>
                                              <p:pRg st="3" end="3"/>
                                            </p:txEl>
                                          </p:spTgt>
                                        </p:tgtEl>
                                        <p:attrNameLst>
                                          <p:attrName>style.visibility</p:attrName>
                                        </p:attrNameLst>
                                      </p:cBhvr>
                                      <p:to>
                                        <p:strVal val="visible"/>
                                      </p:to>
                                    </p:set>
                                    <p:animEffect transition="in" filter="fade">
                                      <p:cBhvr>
                                        <p:cTn id="28" dur="1000"/>
                                        <p:tgtEl>
                                          <p:spTgt spid="15362">
                                            <p:txEl>
                                              <p:pRg st="3" end="3"/>
                                            </p:txEl>
                                          </p:spTgt>
                                        </p:tgtEl>
                                      </p:cBhvr>
                                    </p:animEffect>
                                    <p:anim calcmode="lin" valueType="num">
                                      <p:cBhvr>
                                        <p:cTn id="29" dur="10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36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362">
                                            <p:txEl>
                                              <p:pRg st="4" end="4"/>
                                            </p:txEl>
                                          </p:spTgt>
                                        </p:tgtEl>
                                        <p:attrNameLst>
                                          <p:attrName>style.visibility</p:attrName>
                                        </p:attrNameLst>
                                      </p:cBhvr>
                                      <p:to>
                                        <p:strVal val="visible"/>
                                      </p:to>
                                    </p:set>
                                    <p:animEffect transition="in" filter="fade">
                                      <p:cBhvr>
                                        <p:cTn id="35" dur="1000"/>
                                        <p:tgtEl>
                                          <p:spTgt spid="15362">
                                            <p:txEl>
                                              <p:pRg st="4" end="4"/>
                                            </p:txEl>
                                          </p:spTgt>
                                        </p:tgtEl>
                                      </p:cBhvr>
                                    </p:animEffect>
                                    <p:anim calcmode="lin" valueType="num">
                                      <p:cBhvr>
                                        <p:cTn id="36" dur="10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536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362">
                                            <p:txEl>
                                              <p:pRg st="5" end="5"/>
                                            </p:txEl>
                                          </p:spTgt>
                                        </p:tgtEl>
                                        <p:attrNameLst>
                                          <p:attrName>style.visibility</p:attrName>
                                        </p:attrNameLst>
                                      </p:cBhvr>
                                      <p:to>
                                        <p:strVal val="visible"/>
                                      </p:to>
                                    </p:set>
                                    <p:animEffect transition="in" filter="fade">
                                      <p:cBhvr>
                                        <p:cTn id="42" dur="1000"/>
                                        <p:tgtEl>
                                          <p:spTgt spid="15362">
                                            <p:txEl>
                                              <p:pRg st="5" end="5"/>
                                            </p:txEl>
                                          </p:spTgt>
                                        </p:tgtEl>
                                      </p:cBhvr>
                                    </p:animEffect>
                                    <p:anim calcmode="lin" valueType="num">
                                      <p:cBhvr>
                                        <p:cTn id="43" dur="10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536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533400" y="228600"/>
            <a:ext cx="7988300" cy="830263"/>
          </a:xfrm>
          <a:prstGeom prst="rect">
            <a:avLst/>
          </a:prstGeom>
          <a:noFill/>
        </p:spPr>
        <p:txBody>
          <a:bodyPr wrap="none">
            <a:spAutoFit/>
          </a:bodyPr>
          <a:lstStyle/>
          <a:p>
            <a:pPr algn="ctr">
              <a:defRPr/>
            </a:pPr>
            <a:r>
              <a:rPr lang="tr-TR" sz="2400" b="1" dirty="0">
                <a:solidFill>
                  <a:srgbClr val="002060"/>
                </a:solidFill>
                <a:latin typeface="+mn-lt"/>
              </a:rPr>
              <a:t>EK-1</a:t>
            </a:r>
          </a:p>
          <a:p>
            <a:pPr algn="ctr">
              <a:defRPr/>
            </a:pPr>
            <a:r>
              <a:rPr lang="tr-TR" sz="2400" b="1" dirty="0">
                <a:solidFill>
                  <a:srgbClr val="002060"/>
                </a:solidFill>
                <a:latin typeface="+mn-lt"/>
              </a:rPr>
              <a:t>2025 YILINDA GERÇEKLEŞTİRİLEN ÇEVRE EĞİTİM ETKİNLİKLERİ</a:t>
            </a:r>
          </a:p>
        </p:txBody>
      </p:sp>
      <p:sp>
        <p:nvSpPr>
          <p:cNvPr id="4" name="3 Metin kutusu"/>
          <p:cNvSpPr txBox="1"/>
          <p:nvPr/>
        </p:nvSpPr>
        <p:spPr>
          <a:xfrm>
            <a:off x="685800" y="6183312"/>
            <a:ext cx="8077200" cy="369888"/>
          </a:xfrm>
          <a:prstGeom prst="rect">
            <a:avLst/>
          </a:prstGeom>
          <a:noFill/>
        </p:spPr>
        <p:txBody>
          <a:bodyPr>
            <a:spAutoFit/>
          </a:bodyPr>
          <a:lstStyle/>
          <a:p>
            <a:pPr>
              <a:defRPr/>
            </a:pPr>
            <a:r>
              <a:rPr lang="tr-TR" b="1" dirty="0">
                <a:solidFill>
                  <a:srgbClr val="FF0000"/>
                </a:solidFill>
                <a:latin typeface="+mn-lt"/>
              </a:rPr>
              <a:t>(Tablonun tek </a:t>
            </a:r>
            <a:r>
              <a:rPr lang="tr-TR" b="1" dirty="0" err="1">
                <a:solidFill>
                  <a:srgbClr val="FF0000"/>
                </a:solidFill>
                <a:latin typeface="+mn-lt"/>
              </a:rPr>
              <a:t>slayta</a:t>
            </a:r>
            <a:r>
              <a:rPr lang="tr-TR" b="1" dirty="0">
                <a:solidFill>
                  <a:srgbClr val="FF0000"/>
                </a:solidFill>
                <a:latin typeface="+mn-lt"/>
              </a:rPr>
              <a:t> sığmaması durumunda diğer </a:t>
            </a:r>
            <a:r>
              <a:rPr lang="tr-TR" b="1" dirty="0" err="1">
                <a:solidFill>
                  <a:srgbClr val="FF0000"/>
                </a:solidFill>
                <a:latin typeface="+mn-lt"/>
              </a:rPr>
              <a:t>slayta</a:t>
            </a:r>
            <a:r>
              <a:rPr lang="tr-TR" b="1" dirty="0">
                <a:solidFill>
                  <a:srgbClr val="FF0000"/>
                </a:solidFill>
                <a:latin typeface="+mn-lt"/>
              </a:rPr>
              <a:t> devam edebilirsiniz.)</a:t>
            </a:r>
          </a:p>
        </p:txBody>
      </p:sp>
      <p:sp>
        <p:nvSpPr>
          <p:cNvPr id="5" name="4 Metin kutusu"/>
          <p:cNvSpPr txBox="1"/>
          <p:nvPr/>
        </p:nvSpPr>
        <p:spPr>
          <a:xfrm>
            <a:off x="152400" y="152400"/>
            <a:ext cx="1295400" cy="381000"/>
          </a:xfrm>
          <a:prstGeom prst="rect">
            <a:avLst/>
          </a:prstGeom>
          <a:noFill/>
        </p:spPr>
        <p:txBody>
          <a:bodyPr>
            <a:spAutoFit/>
          </a:bodyPr>
          <a:lstStyle/>
          <a:p>
            <a:pPr>
              <a:defRPr/>
            </a:pPr>
            <a:r>
              <a:rPr lang="tr-TR" b="1" dirty="0">
                <a:solidFill>
                  <a:srgbClr val="FF0000"/>
                </a:solidFill>
                <a:latin typeface="+mn-lt"/>
              </a:rPr>
              <a:t>ÖRNEK</a:t>
            </a:r>
          </a:p>
        </p:txBody>
      </p:sp>
      <p:graphicFrame>
        <p:nvGraphicFramePr>
          <p:cNvPr id="6" name="Group 50"/>
          <p:cNvGraphicFramePr>
            <a:graphicFrameLocks noGrp="1"/>
          </p:cNvGraphicFramePr>
          <p:nvPr>
            <p:extLst>
              <p:ext uri="{D42A27DB-BD31-4B8C-83A1-F6EECF244321}">
                <p14:modId xmlns:p14="http://schemas.microsoft.com/office/powerpoint/2010/main" val="4169018834"/>
              </p:ext>
            </p:extLst>
          </p:nvPr>
        </p:nvGraphicFramePr>
        <p:xfrm>
          <a:off x="457200" y="1143000"/>
          <a:ext cx="8305801" cy="4785360"/>
        </p:xfrm>
        <a:graphic>
          <a:graphicData uri="http://schemas.openxmlformats.org/drawingml/2006/table">
            <a:tbl>
              <a:tblPr/>
              <a:tblGrid>
                <a:gridCol w="308128">
                  <a:extLst>
                    <a:ext uri="{9D8B030D-6E8A-4147-A177-3AD203B41FA5}">
                      <a16:colId xmlns:a16="http://schemas.microsoft.com/office/drawing/2014/main" val="20000"/>
                    </a:ext>
                  </a:extLst>
                </a:gridCol>
                <a:gridCol w="1963543">
                  <a:extLst>
                    <a:ext uri="{9D8B030D-6E8A-4147-A177-3AD203B41FA5}">
                      <a16:colId xmlns:a16="http://schemas.microsoft.com/office/drawing/2014/main" val="20001"/>
                    </a:ext>
                  </a:extLst>
                </a:gridCol>
                <a:gridCol w="1168844">
                  <a:extLst>
                    <a:ext uri="{9D8B030D-6E8A-4147-A177-3AD203B41FA5}">
                      <a16:colId xmlns:a16="http://schemas.microsoft.com/office/drawing/2014/main" val="20002"/>
                    </a:ext>
                  </a:extLst>
                </a:gridCol>
                <a:gridCol w="4865286">
                  <a:extLst>
                    <a:ext uri="{9D8B030D-6E8A-4147-A177-3AD203B41FA5}">
                      <a16:colId xmlns:a16="http://schemas.microsoft.com/office/drawing/2014/main" val="20003"/>
                    </a:ext>
                  </a:extLst>
                </a:gridCol>
              </a:tblGrid>
              <a:tr h="744019">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0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a:ln>
                            <a:noFill/>
                          </a:ln>
                          <a:solidFill>
                            <a:schemeClr val="tx1"/>
                          </a:solidFill>
                          <a:effectLst/>
                          <a:latin typeface="Arial" charset="0"/>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4832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Geri Dönüşüm Tesisine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Teknik Gezi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12/04/2026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Ambalaj atıklarının geri dönüşümü ile ilgili öğrencilere bilgi veren oldukça faydalı bir etkinlik oldu. Etkinlik her yıl yöredeki 4 okulda toplam 100 öğrenci ile tekrar edilecek.</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21294">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Çevre Günü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05.05.2026</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   55 kişi katıldı. Çevre gününün önemini vurgulamak için pankart ve afişler kullanılmıştır. Faydalı bir etkinlik oldu.</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61913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Kaplumbağalarını</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Koruma ile İlgili Çalışmalar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2026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 ve üreme alanlarının korunması için tesis</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çalışanları, yerel halk, öğrenciler ve turistlerde bilinçlendirme açısından</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oldukça faydalı oldu. Sezon boyunca toplam 30 gönüllü ile 35 yuvanın korunması sağlandı.</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61017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tr-TR" sz="1000" dirty="0">
                          <a:latin typeface="Calibri" panose="020F0502020204030204" pitchFamily="34" charset="0"/>
                        </a:rPr>
                        <a:t>Okullarda Çevre Eğitimi ve</a:t>
                      </a:r>
                    </a:p>
                    <a:p>
                      <a:pPr marL="342900" indent="-342900">
                        <a:buSzPct val="65000"/>
                        <a:buFont typeface="Wingdings 3" pitchFamily="18" charset="2"/>
                        <a:buNone/>
                      </a:pPr>
                      <a:r>
                        <a:rPr lang="tr-TR" sz="1000" dirty="0">
                          <a:latin typeface="Calibri" panose="020F0502020204030204" pitchFamily="34" charset="0"/>
                        </a:rPr>
                        <a:t>Bilinçlendirme Etkinlikleri ve</a:t>
                      </a:r>
                    </a:p>
                    <a:p>
                      <a:pPr marL="342900" indent="-342900">
                        <a:buSzPct val="65000"/>
                        <a:buFont typeface="Wingdings 3" pitchFamily="18" charset="2"/>
                        <a:buNone/>
                      </a:pPr>
                      <a:r>
                        <a:rPr lang="tr-TR" sz="1000" dirty="0">
                          <a:latin typeface="Calibri" panose="020F0502020204030204" pitchFamily="34" charset="0"/>
                        </a:rPr>
                        <a:t>Ağaç Dikim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15/05/2026</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7 okuldan 200 öğrenci-öğretmen-veli katılımı ile toplam 250 ağaç dikimi gerçekleştirildi. Çoçuklarda çevre bilinci oluşturma açısından faydalı bir etkinlik oldu. Ağaçların bakımı için ilerleyen zamanlarda yine etkinlik yapılacak.</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9742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Çocuk Günü</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Etkinlikleri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01/06/2026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Çocuk Günü’nde tesiste misafir edilen çocuklara “Çevre, Mavi Bayraklı Plaj, Çevrenin Korunmasındaki Bireysel Sorumluluklar” konularında bilgiler verilerek, tesis bahçesine palmiye dikimi sonrasında, çevre ve mavi bayrak konulu resim yarışması  düzenlenmiştir. Etkinliğe 8 okuldan 125 öğrenci katılmıştır.</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62657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konulu resim ve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boyama etkinlikleri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23/06/2026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Çocuklar çevre haftası kutlamalarında resim yaparak eğlenceli zaman</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geçirdiler. Ayrıca çevre konusunda bilgilendiklerini belirttiler. Etkinliğe 40 çocuk katıldı, etkinlik sonunda çocuklardan neler öğrendiklerini birer cümle ile yazmaları istendi.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3400" y="1981200"/>
            <a:ext cx="8229600" cy="2862263"/>
          </a:xfrm>
          <a:prstGeom prst="rect">
            <a:avLst/>
          </a:prstGeom>
        </p:spPr>
        <p:txBody>
          <a:bodyPr>
            <a:spAutoFit/>
          </a:bodyPr>
          <a:lstStyle/>
          <a:p>
            <a:pPr algn="ctr">
              <a:defRPr/>
            </a:pPr>
            <a:r>
              <a:rPr lang="tr-TR" sz="3600" b="1" dirty="0">
                <a:solidFill>
                  <a:srgbClr val="FF0000"/>
                </a:solidFill>
                <a:effectLst>
                  <a:outerShdw blurRad="38100" dist="38100" dir="2700000" algn="tl">
                    <a:srgbClr val="000000">
                      <a:alpha val="43137"/>
                    </a:srgbClr>
                  </a:outerShdw>
                </a:effectLst>
                <a:latin typeface="+mn-lt"/>
              </a:rPr>
              <a:t>2026 YILI</a:t>
            </a:r>
            <a:br>
              <a:rPr lang="tr-TR" sz="3600" b="1" dirty="0">
                <a:latin typeface="+mn-lt"/>
              </a:rPr>
            </a:br>
            <a:r>
              <a:rPr lang="tr-TR" sz="3600" b="1" dirty="0">
                <a:latin typeface="+mn-lt"/>
              </a:rPr>
              <a:t> </a:t>
            </a:r>
            <a:r>
              <a:rPr lang="tr-TR" sz="3600" b="1" dirty="0">
                <a:solidFill>
                  <a:srgbClr val="002060"/>
                </a:solidFill>
                <a:latin typeface="+mn-lt"/>
              </a:rPr>
              <a:t>MAVİ BAYRAK</a:t>
            </a:r>
            <a:br>
              <a:rPr lang="tr-TR" sz="3600" b="1" dirty="0">
                <a:solidFill>
                  <a:srgbClr val="002060"/>
                </a:solidFill>
                <a:latin typeface="+mn-lt"/>
              </a:rPr>
            </a:br>
            <a:r>
              <a:rPr lang="tr-TR" sz="3600" b="1" dirty="0">
                <a:solidFill>
                  <a:srgbClr val="002060"/>
                </a:solidFill>
                <a:latin typeface="+mn-lt"/>
              </a:rPr>
              <a:t>ÇEVRE EĞİTİMİ ve BİLİNÇLENDİRME</a:t>
            </a:r>
            <a:br>
              <a:rPr lang="tr-TR" sz="3600" b="1" dirty="0">
                <a:solidFill>
                  <a:srgbClr val="002060"/>
                </a:solidFill>
                <a:latin typeface="+mn-lt"/>
              </a:rPr>
            </a:br>
            <a:r>
              <a:rPr lang="tr-TR" sz="3600" b="1" dirty="0">
                <a:solidFill>
                  <a:srgbClr val="002060"/>
                </a:solidFill>
                <a:latin typeface="+mn-lt"/>
              </a:rPr>
              <a:t>ETKİNLİKLERİNİN AÇIKLAMASI VE</a:t>
            </a:r>
          </a:p>
          <a:p>
            <a:pPr algn="ctr">
              <a:defRPr/>
            </a:pPr>
            <a:r>
              <a:rPr lang="tr-TR" sz="3600" b="1" dirty="0">
                <a:solidFill>
                  <a:srgbClr val="FF0000"/>
                </a:solidFill>
                <a:effectLst>
                  <a:outerShdw blurRad="38100" dist="38100" dir="2700000" algn="tl">
                    <a:srgbClr val="000000">
                      <a:alpha val="43137"/>
                    </a:srgbClr>
                  </a:outerShdw>
                </a:effectLst>
                <a:latin typeface="+mn-lt"/>
              </a:rPr>
              <a:t>-BELGELER-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Alt Başlık"/>
          <p:cNvSpPr>
            <a:spLocks noGrp="1"/>
          </p:cNvSpPr>
          <p:nvPr>
            <p:ph type="subTitle" idx="4294967295"/>
          </p:nvPr>
        </p:nvSpPr>
        <p:spPr>
          <a:xfrm>
            <a:off x="457200" y="1219200"/>
            <a:ext cx="8229600" cy="2971800"/>
          </a:xfrm>
        </p:spPr>
        <p:txBody>
          <a:bodyPr/>
          <a:lstStyle/>
          <a:p>
            <a:pPr marL="342900" indent="-342900">
              <a:buSzPct val="65000"/>
              <a:buFont typeface="Wingdings 3" pitchFamily="18" charset="2"/>
              <a:buNone/>
            </a:pPr>
            <a:r>
              <a:rPr lang="tr-TR" sz="2400" b="1" u="sng" dirty="0">
                <a:cs typeface="Arial" charset="0"/>
              </a:rPr>
              <a:t>ETKİNLİK 1</a:t>
            </a:r>
            <a:endParaRPr lang="tr-TR" sz="2400" dirty="0">
              <a:cs typeface="Arial" charset="0"/>
            </a:endParaRPr>
          </a:p>
          <a:p>
            <a:pPr marL="342900" indent="-342900">
              <a:buSzPct val="65000"/>
              <a:buFont typeface="Wingdings 3" pitchFamily="18" charset="2"/>
              <a:buNone/>
            </a:pPr>
            <a:r>
              <a:rPr lang="tr-TR" sz="2000" dirty="0">
                <a:latin typeface="Calibri" panose="020F0502020204030204" pitchFamily="34" charset="0"/>
              </a:rPr>
              <a:t>Okullarda Çevre Eğitimi ve Bilinçlendirme Etkinliği ve Ağaç Dikim Etkinliği</a:t>
            </a:r>
          </a:p>
          <a:p>
            <a:pPr marL="342900" indent="-342900">
              <a:buSzPct val="65000"/>
              <a:buFont typeface="Wingdings 3" pitchFamily="18" charset="2"/>
              <a:buNone/>
            </a:pPr>
            <a:endParaRPr lang="tr-TR" sz="2000" dirty="0">
              <a:solidFill>
                <a:srgbClr val="000000"/>
              </a:solidFill>
              <a:ea typeface="Calibri" pitchFamily="34" charset="0"/>
              <a:cs typeface="Calibri" pitchFamily="34" charset="0"/>
            </a:endParaRPr>
          </a:p>
          <a:p>
            <a:pPr marL="342900" indent="-342900">
              <a:buClr>
                <a:schemeClr val="tx1"/>
              </a:buClr>
              <a:buSzPct val="65000"/>
              <a:buFont typeface="Wingdings 3" pitchFamily="18" charset="2"/>
              <a:buNone/>
            </a:pPr>
            <a:r>
              <a:rPr lang="tr-TR" sz="2400" b="1" u="sng" dirty="0">
                <a:cs typeface="Arial" charset="0"/>
              </a:rPr>
              <a:t>ETKİNLİK TARİHİ</a:t>
            </a:r>
          </a:p>
          <a:p>
            <a:pPr marL="342900" indent="-342900">
              <a:buClr>
                <a:schemeClr val="tx1"/>
              </a:buClr>
              <a:buSzPct val="65000"/>
              <a:buFont typeface="Wingdings 3" pitchFamily="18" charset="2"/>
              <a:buNone/>
            </a:pPr>
            <a:r>
              <a:rPr lang="tr-TR" sz="2000" dirty="0"/>
              <a:t>15/06/2025</a:t>
            </a:r>
          </a:p>
          <a:p>
            <a:pPr marL="342900" indent="-342900">
              <a:buClr>
                <a:schemeClr val="tx1"/>
              </a:buClr>
              <a:buSzPct val="65000"/>
              <a:buNone/>
            </a:pPr>
            <a:endParaRPr lang="tr-TR" sz="2000" dirty="0">
              <a:cs typeface="Arial" charset="0"/>
            </a:endParaRPr>
          </a:p>
          <a:p>
            <a:pPr marL="342900" indent="-342900">
              <a:buSzPct val="65000"/>
              <a:buFont typeface="Wingdings 3" pitchFamily="18" charset="2"/>
              <a:buNone/>
            </a:pPr>
            <a:r>
              <a:rPr lang="tr-TR" sz="2400" b="1" u="sng" dirty="0">
                <a:solidFill>
                  <a:srgbClr val="000000"/>
                </a:solidFill>
                <a:ea typeface="Calibri" pitchFamily="34" charset="0"/>
                <a:cs typeface="Calibri" pitchFamily="34" charset="0"/>
              </a:rPr>
              <a:t>ETKİNLİĞE AKTİF OLARAK KATILANLAR</a:t>
            </a:r>
          </a:p>
          <a:p>
            <a:pPr marL="342900" indent="-342900">
              <a:buSzPct val="65000"/>
              <a:buFont typeface="Wingdings 3" pitchFamily="18" charset="2"/>
              <a:buNone/>
            </a:pPr>
            <a:r>
              <a:rPr lang="tr-TR" sz="2000" dirty="0">
                <a:solidFill>
                  <a:srgbClr val="000000"/>
                </a:solidFill>
                <a:ea typeface="Calibri" pitchFamily="34" charset="0"/>
                <a:cs typeface="Calibri" pitchFamily="34" charset="0"/>
              </a:rPr>
              <a:t>Katılan tesis, ilköğretim okulu, üniversite, dernek vb. isimler yazılmalıdır.</a:t>
            </a:r>
          </a:p>
          <a:p>
            <a:pPr marL="342900" indent="-342900">
              <a:buSzPct val="65000"/>
              <a:buFont typeface="Wingdings 3" pitchFamily="18" charset="2"/>
              <a:buNone/>
            </a:pPr>
            <a:endParaRPr lang="tr-TR" sz="2000" b="1" u="sng" dirty="0">
              <a:cs typeface="Arial" charset="0"/>
            </a:endParaRPr>
          </a:p>
          <a:p>
            <a:pPr marL="342900" indent="-342900">
              <a:buSzPct val="65000"/>
              <a:buFont typeface="Wingdings 3" pitchFamily="18" charset="2"/>
              <a:buNone/>
            </a:pPr>
            <a:r>
              <a:rPr lang="tr-TR" sz="2400" b="1" u="sng" dirty="0">
                <a:cs typeface="Arial" charset="0"/>
              </a:rPr>
              <a:t>BELGELER</a:t>
            </a:r>
          </a:p>
          <a:p>
            <a:pPr marL="342900" indent="-342900">
              <a:buClr>
                <a:schemeClr val="tx1"/>
              </a:buClr>
              <a:buSzPct val="100000"/>
              <a:buFont typeface="Wingdings 3" pitchFamily="18" charset="2"/>
              <a:buNone/>
            </a:pPr>
            <a:r>
              <a:rPr lang="tr-TR" sz="2000" dirty="0">
                <a:cs typeface="Arial" charset="0"/>
              </a:rPr>
              <a:t>-Fotoğraf</a:t>
            </a:r>
          </a:p>
          <a:p>
            <a:pPr marL="342900" indent="-342900">
              <a:buClr>
                <a:schemeClr val="tx1"/>
              </a:buClr>
              <a:buSzPct val="100000"/>
              <a:buFont typeface="Wingdings 3" pitchFamily="18" charset="2"/>
              <a:buNone/>
            </a:pPr>
            <a:r>
              <a:rPr lang="tr-TR" sz="2000" dirty="0">
                <a:cs typeface="Arial" charset="0"/>
              </a:rPr>
              <a:t>-Gazete haberleri</a:t>
            </a:r>
          </a:p>
          <a:p>
            <a:pPr marL="342900" indent="-342900">
              <a:buClr>
                <a:schemeClr val="tx1"/>
              </a:buClr>
              <a:buSzPct val="65000"/>
              <a:buFont typeface="Wingdings 3" pitchFamily="18" charset="2"/>
              <a:buNone/>
            </a:pPr>
            <a:endParaRPr lang="tr-TR" sz="2000"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lgn="ctr" eaLnBrk="1" hangingPunct="1">
              <a:buFont typeface="Wingdings 3" pitchFamily="18" charset="2"/>
              <a:buNone/>
            </a:pPr>
            <a:endParaRPr lang="tr-TR" sz="2000" dirty="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6 Dikdörtgen"/>
          <p:cNvSpPr/>
          <p:nvPr/>
        </p:nvSpPr>
        <p:spPr>
          <a:xfrm>
            <a:off x="152400" y="5562600"/>
            <a:ext cx="5943600" cy="923330"/>
          </a:xfrm>
          <a:prstGeom prst="rect">
            <a:avLst/>
          </a:prstGeom>
          <a:noFill/>
          <a:ln w="19050">
            <a:solidFill>
              <a:schemeClr val="tx1"/>
            </a:solidFill>
          </a:ln>
        </p:spPr>
        <p:txBody>
          <a:bodyPr>
            <a:spAutoFit/>
          </a:bodyPr>
          <a:lstStyle/>
          <a:p>
            <a:pPr eaLnBrk="1" hangingPunct="1"/>
            <a:r>
              <a:rPr lang="tr-TR" dirty="0">
                <a:solidFill>
                  <a:srgbClr val="000000"/>
                </a:solidFill>
              </a:rPr>
              <a:t>Öğrencilere çevre ile ilgili eğitim verilerek ağaç dikme ve çevre temizliği etkinliği yapıldı. Ayrıca öğrencilere palmiye fidanı hediye edildi.</a:t>
            </a:r>
            <a:endParaRPr lang="tr-TR" dirty="0"/>
          </a:p>
        </p:txBody>
      </p:sp>
      <p:cxnSp>
        <p:nvCxnSpPr>
          <p:cNvPr id="9" name="8 Düz Ok Bağlayıcısı"/>
          <p:cNvCxnSpPr/>
          <p:nvPr/>
        </p:nvCxnSpPr>
        <p:spPr>
          <a:xfrm flipV="1">
            <a:off x="6172200" y="3581400"/>
            <a:ext cx="914400" cy="609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7162800" y="3352800"/>
            <a:ext cx="1431925" cy="369888"/>
          </a:xfrm>
          <a:prstGeom prst="rect">
            <a:avLst/>
          </a:prstGeom>
          <a:noFill/>
          <a:ln>
            <a:solidFill>
              <a:schemeClr val="tx1"/>
            </a:solidFill>
          </a:ln>
        </p:spPr>
        <p:txBody>
          <a:bodyPr wrap="none">
            <a:spAutoFit/>
          </a:bodyPr>
          <a:lstStyle/>
          <a:p>
            <a:pPr>
              <a:defRPr/>
            </a:pPr>
            <a:r>
              <a:rPr lang="tr-TR" dirty="0">
                <a:solidFill>
                  <a:srgbClr val="FF0000"/>
                </a:solidFill>
                <a:latin typeface="+mn-lt"/>
              </a:rPr>
              <a:t>Etkinlik resmi</a:t>
            </a:r>
          </a:p>
        </p:txBody>
      </p:sp>
      <p:cxnSp>
        <p:nvCxnSpPr>
          <p:cNvPr id="12" name="11 Düz Ok Bağlayıcısı"/>
          <p:cNvCxnSpPr/>
          <p:nvPr/>
        </p:nvCxnSpPr>
        <p:spPr>
          <a:xfrm flipV="1">
            <a:off x="6172200" y="5943600"/>
            <a:ext cx="609600" cy="228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4" name="13 Metin kutusu"/>
          <p:cNvSpPr txBox="1"/>
          <p:nvPr/>
        </p:nvSpPr>
        <p:spPr>
          <a:xfrm>
            <a:off x="6858000" y="5562600"/>
            <a:ext cx="2057400" cy="646113"/>
          </a:xfrm>
          <a:prstGeom prst="rect">
            <a:avLst/>
          </a:prstGeom>
          <a:noFill/>
          <a:ln>
            <a:solidFill>
              <a:schemeClr val="tx1"/>
            </a:solidFill>
          </a:ln>
        </p:spPr>
        <p:txBody>
          <a:bodyPr>
            <a:spAutoFit/>
          </a:bodyPr>
          <a:lstStyle/>
          <a:p>
            <a:pPr>
              <a:defRPr/>
            </a:pPr>
            <a:r>
              <a:rPr lang="tr-TR" dirty="0">
                <a:solidFill>
                  <a:srgbClr val="FF0000"/>
                </a:solidFill>
                <a:latin typeface="+mn-lt"/>
              </a:rPr>
              <a:t>Etkinlik hakkında açıklayıcı bilgi</a:t>
            </a:r>
          </a:p>
        </p:txBody>
      </p:sp>
      <p:sp>
        <p:nvSpPr>
          <p:cNvPr id="15" name="14 Metin kutusu"/>
          <p:cNvSpPr txBox="1"/>
          <p:nvPr/>
        </p:nvSpPr>
        <p:spPr>
          <a:xfrm>
            <a:off x="7315200" y="1600200"/>
            <a:ext cx="1330325" cy="1200150"/>
          </a:xfrm>
          <a:prstGeom prst="rect">
            <a:avLst/>
          </a:prstGeom>
          <a:noFill/>
          <a:ln>
            <a:solidFill>
              <a:schemeClr val="tx1"/>
            </a:solidFill>
          </a:ln>
        </p:spPr>
        <p:txBody>
          <a:bodyPr wrap="none">
            <a:spAutoFit/>
          </a:bodyPr>
          <a:lstStyle/>
          <a:p>
            <a:pPr>
              <a:defRPr/>
            </a:pPr>
            <a:r>
              <a:rPr lang="tr-TR" dirty="0">
                <a:solidFill>
                  <a:srgbClr val="FF0000"/>
                </a:solidFill>
                <a:latin typeface="+mn-lt"/>
              </a:rPr>
              <a:t>Etkinliği </a:t>
            </a:r>
          </a:p>
          <a:p>
            <a:pPr>
              <a:defRPr/>
            </a:pPr>
            <a:r>
              <a:rPr lang="tr-TR" dirty="0">
                <a:solidFill>
                  <a:srgbClr val="FF0000"/>
                </a:solidFill>
                <a:latin typeface="+mn-lt"/>
              </a:rPr>
              <a:t>düzenleyen </a:t>
            </a:r>
          </a:p>
          <a:p>
            <a:pPr>
              <a:defRPr/>
            </a:pPr>
            <a:r>
              <a:rPr lang="tr-TR" dirty="0">
                <a:solidFill>
                  <a:srgbClr val="FF0000"/>
                </a:solidFill>
                <a:latin typeface="+mn-lt"/>
              </a:rPr>
              <a:t>kuruluşa ait </a:t>
            </a:r>
          </a:p>
          <a:p>
            <a:pPr>
              <a:defRPr/>
            </a:pPr>
            <a:r>
              <a:rPr lang="tr-TR" dirty="0">
                <a:solidFill>
                  <a:srgbClr val="FF0000"/>
                </a:solidFill>
                <a:latin typeface="+mn-lt"/>
              </a:rPr>
              <a:t>ibare</a:t>
            </a:r>
          </a:p>
        </p:txBody>
      </p:sp>
      <p:pic>
        <p:nvPicPr>
          <p:cNvPr id="10" name="Picture 5" descr="20160615_103400"/>
          <p:cNvPicPr>
            <a:picLocks noChangeAspect="1" noChangeArrowheads="1"/>
          </p:cNvPicPr>
          <p:nvPr/>
        </p:nvPicPr>
        <p:blipFill>
          <a:blip r:embed="rId2" cstate="print"/>
          <a:srcRect/>
          <a:stretch>
            <a:fillRect/>
          </a:stretch>
        </p:blipFill>
        <p:spPr bwMode="auto">
          <a:xfrm>
            <a:off x="533400" y="1143000"/>
            <a:ext cx="5638800" cy="3686175"/>
          </a:xfrm>
          <a:prstGeom prst="rect">
            <a:avLst/>
          </a:prstGeom>
          <a:noFill/>
          <a:ln w="9525">
            <a:noFill/>
            <a:miter lim="800000"/>
            <a:headEnd/>
            <a:tailEnd/>
          </a:ln>
        </p:spPr>
      </p:pic>
      <p:cxnSp>
        <p:nvCxnSpPr>
          <p:cNvPr id="8" name="7 Düz Ok Bağlayıcısı"/>
          <p:cNvCxnSpPr/>
          <p:nvPr/>
        </p:nvCxnSpPr>
        <p:spPr>
          <a:xfrm flipV="1">
            <a:off x="4800600" y="2286000"/>
            <a:ext cx="2514600" cy="9144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cxnSp>
        <p:nvCxnSpPr>
          <p:cNvPr id="18" name="8 Düz Ok Bağlayıcısı"/>
          <p:cNvCxnSpPr/>
          <p:nvPr/>
        </p:nvCxnSpPr>
        <p:spPr>
          <a:xfrm>
            <a:off x="2362200" y="3886200"/>
            <a:ext cx="4191000" cy="8382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21" name="10 Metin kutusu"/>
          <p:cNvSpPr txBox="1"/>
          <p:nvPr/>
        </p:nvSpPr>
        <p:spPr>
          <a:xfrm>
            <a:off x="6553200" y="4495800"/>
            <a:ext cx="1934056" cy="646331"/>
          </a:xfrm>
          <a:prstGeom prst="rect">
            <a:avLst/>
          </a:prstGeom>
          <a:noFill/>
          <a:ln>
            <a:solidFill>
              <a:schemeClr val="tx1"/>
            </a:solidFill>
          </a:ln>
        </p:spPr>
        <p:txBody>
          <a:bodyPr wrap="none">
            <a:spAutoFit/>
          </a:bodyPr>
          <a:lstStyle/>
          <a:p>
            <a:pPr>
              <a:defRPr/>
            </a:pPr>
            <a:r>
              <a:rPr lang="tr-TR" dirty="0">
                <a:solidFill>
                  <a:srgbClr val="FF0000"/>
                </a:solidFill>
                <a:latin typeface="+mn-lt"/>
              </a:rPr>
              <a:t>Etkinliğin yılına ait </a:t>
            </a:r>
          </a:p>
          <a:p>
            <a:pPr>
              <a:defRPr/>
            </a:pPr>
            <a:r>
              <a:rPr lang="tr-TR" dirty="0">
                <a:solidFill>
                  <a:srgbClr val="FF0000"/>
                </a:solidFill>
                <a:latin typeface="+mn-lt"/>
              </a:rPr>
              <a:t>Mavi Bayrak</a:t>
            </a:r>
          </a:p>
        </p:txBody>
      </p:sp>
      <p:sp>
        <p:nvSpPr>
          <p:cNvPr id="19" name="TextBox 18"/>
          <p:cNvSpPr txBox="1"/>
          <p:nvPr/>
        </p:nvSpPr>
        <p:spPr>
          <a:xfrm>
            <a:off x="1066800" y="228600"/>
            <a:ext cx="6553200" cy="646331"/>
          </a:xfrm>
          <a:prstGeom prst="rect">
            <a:avLst/>
          </a:prstGeom>
          <a:noFill/>
          <a:ln>
            <a:solidFill>
              <a:schemeClr val="tx1"/>
            </a:solidFill>
          </a:ln>
        </p:spPr>
        <p:txBody>
          <a:bodyPr wrap="square" rtlCol="0">
            <a:spAutoFit/>
          </a:bodyPr>
          <a:lstStyle/>
          <a:p>
            <a:r>
              <a:rPr lang="tr-TR" dirty="0">
                <a:solidFill>
                  <a:srgbClr val="FF0000"/>
                </a:solidFill>
              </a:rPr>
              <a:t>Fotoğraf, etkinlik hakkında hem kanıt niteliği taşımalı hem de etkinlik hakkında açıklayıcı bilgi verebilmelidir.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7" descr="20160615_101258"/>
          <p:cNvPicPr>
            <a:picLocks noChangeAspect="1" noChangeArrowheads="1"/>
          </p:cNvPicPr>
          <p:nvPr/>
        </p:nvPicPr>
        <p:blipFill>
          <a:blip r:embed="rId2" cstate="print"/>
          <a:srcRect/>
          <a:stretch>
            <a:fillRect/>
          </a:stretch>
        </p:blipFill>
        <p:spPr bwMode="auto">
          <a:xfrm>
            <a:off x="152400" y="533400"/>
            <a:ext cx="4673600" cy="3505200"/>
          </a:xfrm>
          <a:prstGeom prst="rect">
            <a:avLst/>
          </a:prstGeom>
          <a:noFill/>
          <a:ln w="9525">
            <a:noFill/>
            <a:miter lim="800000"/>
            <a:headEnd/>
            <a:tailEnd/>
          </a:ln>
        </p:spPr>
      </p:pic>
      <p:sp>
        <p:nvSpPr>
          <p:cNvPr id="10" name="9 Metin kutusu"/>
          <p:cNvSpPr txBox="1"/>
          <p:nvPr/>
        </p:nvSpPr>
        <p:spPr>
          <a:xfrm>
            <a:off x="533400" y="5334000"/>
            <a:ext cx="3657600" cy="646331"/>
          </a:xfrm>
          <a:prstGeom prst="rect">
            <a:avLst/>
          </a:prstGeom>
          <a:noFill/>
          <a:ln>
            <a:solidFill>
              <a:schemeClr val="tx1"/>
            </a:solidFill>
          </a:ln>
        </p:spPr>
        <p:txBody>
          <a:bodyPr>
            <a:spAutoFit/>
          </a:bodyPr>
          <a:lstStyle/>
          <a:p>
            <a:pPr>
              <a:defRPr/>
            </a:pPr>
            <a:r>
              <a:rPr lang="tr-TR" dirty="0">
                <a:solidFill>
                  <a:srgbClr val="FF0000"/>
                </a:solidFill>
                <a:latin typeface="+mn-lt"/>
              </a:rPr>
              <a:t>Etkinlik ile ilgili birden fazla fotoğraf kullanılabilir.</a:t>
            </a:r>
          </a:p>
        </p:txBody>
      </p:sp>
      <p:cxnSp>
        <p:nvCxnSpPr>
          <p:cNvPr id="12" name="8 Düz Ok Bağlayıcısı"/>
          <p:cNvCxnSpPr/>
          <p:nvPr/>
        </p:nvCxnSpPr>
        <p:spPr>
          <a:xfrm flipH="1">
            <a:off x="1828800" y="4267200"/>
            <a:ext cx="228600" cy="8382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cxnSp>
        <p:nvCxnSpPr>
          <p:cNvPr id="14" name="8 Düz Ok Bağlayıcısı"/>
          <p:cNvCxnSpPr/>
          <p:nvPr/>
        </p:nvCxnSpPr>
        <p:spPr>
          <a:xfrm flipH="1">
            <a:off x="3048000" y="4419600"/>
            <a:ext cx="1752600" cy="7620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pic>
        <p:nvPicPr>
          <p:cNvPr id="7" name="Resim 4"/>
          <p:cNvPicPr>
            <a:picLocks noChangeAspect="1"/>
          </p:cNvPicPr>
          <p:nvPr/>
        </p:nvPicPr>
        <p:blipFill>
          <a:blip r:embed="rId3" cstate="print"/>
          <a:srcRect/>
          <a:stretch>
            <a:fillRect/>
          </a:stretch>
        </p:blipFill>
        <p:spPr bwMode="auto">
          <a:xfrm>
            <a:off x="5257800" y="990600"/>
            <a:ext cx="3352800" cy="44958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7 Dikdörtgen"/>
          <p:cNvSpPr>
            <a:spLocks noChangeArrowheads="1"/>
          </p:cNvSpPr>
          <p:nvPr/>
        </p:nvSpPr>
        <p:spPr bwMode="auto">
          <a:xfrm>
            <a:off x="533400" y="1219200"/>
            <a:ext cx="7924800" cy="421653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2</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sz="2000" dirty="0">
                <a:latin typeface="Calibri" pitchFamily="34" charset="0"/>
              </a:rPr>
              <a:t>Çevre konulu resim ve boyama etkinlikleri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r>
              <a:rPr lang="tr-TR" sz="2000" dirty="0">
                <a:latin typeface="Calibri" pitchFamily="34" charset="0"/>
              </a:rPr>
              <a:t>23/06/2025</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2378</TotalTime>
  <Words>1122</Words>
  <Application>Microsoft Office PowerPoint</Application>
  <PresentationFormat>Ekran Gösterisi (4:3)</PresentationFormat>
  <Paragraphs>230</Paragraphs>
  <Slides>22</Slides>
  <Notes>1</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22</vt:i4>
      </vt:variant>
    </vt:vector>
  </HeadingPairs>
  <TitlesOfParts>
    <vt:vector size="32" baseType="lpstr">
      <vt:lpstr>Arial</vt:lpstr>
      <vt:lpstr>Bookman Old Style</vt:lpstr>
      <vt:lpstr>Calibri</vt:lpstr>
      <vt:lpstr>Cambria</vt:lpstr>
      <vt:lpstr>Times New Roman</vt:lpstr>
      <vt:lpstr>Verdana</vt:lpstr>
      <vt:lpstr>Wingdings</vt:lpstr>
      <vt:lpstr>Wingdings 2</vt:lpstr>
      <vt:lpstr>Wingdings 3</vt:lpstr>
      <vt:lpstr>Kalabalık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MUHASEBE MÜD</cp:lastModifiedBy>
  <cp:revision>274</cp:revision>
  <cp:lastPrinted>1601-01-01T00:00:00Z</cp:lastPrinted>
  <dcterms:created xsi:type="dcterms:W3CDTF">1601-01-01T00:00:00Z</dcterms:created>
  <dcterms:modified xsi:type="dcterms:W3CDTF">2025-12-05T07:13:16Z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