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7"/>
  </p:notesMasterIdLst>
  <p:handoutMasterIdLst>
    <p:handoutMasterId r:id="rId8"/>
  </p:handoutMasterIdLst>
  <p:sldIdLst>
    <p:sldId id="505" r:id="rId2"/>
    <p:sldId id="507" r:id="rId3"/>
    <p:sldId id="506" r:id="rId4"/>
    <p:sldId id="508" r:id="rId5"/>
    <p:sldId id="509" r:id="rId6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3878" autoAdjust="0"/>
  </p:normalViewPr>
  <p:slideViewPr>
    <p:cSldViewPr>
      <p:cViewPr varScale="1">
        <p:scale>
          <a:sx n="82" d="100"/>
          <a:sy n="82" d="100"/>
        </p:scale>
        <p:origin x="12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10.11.2025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10.11.2025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301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0" y="2286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EK-2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2026</a:t>
            </a:r>
            <a:r>
              <a:rPr kumimoji="0" lang="tr-TR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YILINDA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744042"/>
              </p:ext>
            </p:extLst>
          </p:nvPr>
        </p:nvGraphicFramePr>
        <p:xfrm>
          <a:off x="533400" y="1206113"/>
          <a:ext cx="8200413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08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627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8333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333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8333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8333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07442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latin typeface="+mj-lt"/>
                        </a:rPr>
                        <a:t>Sıra No</a:t>
                      </a:r>
                      <a:r>
                        <a:rPr lang="tr-TR" sz="1000" u="none" strike="noStrike" dirty="0">
                          <a:latin typeface="+mj-lt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latin typeface="+mj-lt"/>
                        </a:rPr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latin typeface="+mj-lt"/>
                        </a:rPr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latin typeface="+mj-lt"/>
                        </a:rPr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>
                          <a:latin typeface="+mj-lt"/>
                        </a:rPr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 smtClean="0">
                          <a:latin typeface="+mj-lt"/>
                        </a:rPr>
                        <a:t>Sequence</a:t>
                      </a:r>
                      <a:r>
                        <a:rPr lang="tr-TR" sz="1000" u="none" strike="noStrike" dirty="0" smtClean="0">
                          <a:latin typeface="+mj-lt"/>
                        </a:rPr>
                        <a:t> </a:t>
                      </a:r>
                      <a:r>
                        <a:rPr lang="tr-TR" sz="1000" u="none" strike="noStrike" dirty="0" err="1" smtClean="0">
                          <a:latin typeface="+mj-lt"/>
                        </a:rPr>
                        <a:t>no</a:t>
                      </a:r>
                      <a:r>
                        <a:rPr lang="tr-TR" sz="1000" u="none" strike="noStrike" dirty="0">
                          <a:latin typeface="+mj-lt"/>
                        </a:rPr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latin typeface="+mj-lt"/>
                        </a:rPr>
                        <a:t>Name and category of the activity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>
                          <a:latin typeface="+mj-lt"/>
                        </a:rPr>
                        <a:t>Target</a:t>
                      </a:r>
                      <a:r>
                        <a:rPr lang="tr-TR" sz="1000" u="none" strike="noStrike" dirty="0">
                          <a:latin typeface="+mj-lt"/>
                        </a:rPr>
                        <a:t> </a:t>
                      </a:r>
                      <a:r>
                        <a:rPr lang="tr-TR" sz="1000" u="none" strike="noStrike" dirty="0" err="1">
                          <a:latin typeface="+mj-lt"/>
                        </a:rPr>
                        <a:t>Group</a:t>
                      </a:r>
                      <a:r>
                        <a:rPr lang="tr-TR" sz="1000" u="none" strike="noStrike" dirty="0">
                          <a:latin typeface="+mj-lt"/>
                        </a:rPr>
                        <a:t> </a:t>
                      </a:r>
                      <a:r>
                        <a:rPr lang="tr-TR" sz="1000" u="none" strike="noStrike" dirty="0" err="1">
                          <a:latin typeface="+mj-lt"/>
                        </a:rPr>
                        <a:t>and</a:t>
                      </a:r>
                      <a:r>
                        <a:rPr lang="tr-TR" sz="1000" u="none" strike="noStrike" dirty="0">
                          <a:latin typeface="+mj-lt"/>
                        </a:rPr>
                        <a:t> </a:t>
                      </a:r>
                      <a:r>
                        <a:rPr lang="tr-TR" sz="1000" u="none" strike="noStrike" dirty="0" err="1">
                          <a:latin typeface="+mj-lt"/>
                        </a:rPr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latin typeface="+mj-lt"/>
                        </a:rPr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>
                          <a:latin typeface="+mj-lt"/>
                        </a:rPr>
                        <a:t>Date</a:t>
                      </a:r>
                      <a:r>
                        <a:rPr kumimoji="0" lang="tr-TR" sz="1000" kern="1200" dirty="0">
                          <a:latin typeface="+mj-lt"/>
                        </a:rPr>
                        <a:t> of </a:t>
                      </a:r>
                      <a:r>
                        <a:rPr kumimoji="0" lang="tr-TR" sz="1000" kern="1200" dirty="0" err="1">
                          <a:latin typeface="+mj-lt"/>
                        </a:rPr>
                        <a:t>the</a:t>
                      </a:r>
                      <a:r>
                        <a:rPr kumimoji="0" lang="tr-TR" sz="1000" kern="1200" dirty="0">
                          <a:latin typeface="+mj-lt"/>
                        </a:rPr>
                        <a:t> </a:t>
                      </a:r>
                      <a:r>
                        <a:rPr kumimoji="0" lang="tr-TR" sz="1000" kern="1200" dirty="0" err="1">
                          <a:latin typeface="+mj-lt"/>
                        </a:rPr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442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Kullanım Dışı Ürünlerin Yenilerek Tekrar Değerlendirilmesi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Misafirleri</a:t>
                      </a:r>
                      <a:b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Ve Çalışanları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Geri Dönüşüm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Tüm Yıl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tr-T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Protection of Loggerhead Sea Turtles and Sand Lilies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Lara Barut Collection Guests</a:t>
                      </a:r>
                      <a:br>
                        <a:rPr kumimoji="0"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kumimoji="0"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 Employees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Recycling</a:t>
                      </a:r>
                      <a:endParaRPr kumimoji="0" lang="tr-T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442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Yenilenebilir</a:t>
                      </a:r>
                      <a:r>
                        <a:rPr lang="tr-T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Kaynaklardan Üretilen Elektrik Kullanımı (GES)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Misafirleri</a:t>
                      </a:r>
                      <a:b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Ve Çalışanları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Çevreye olumsuz etkilerin azaltılması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Tüm Yıl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tr-T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 of Electricity Generated from Renewable Sources (GES)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Lara Barut Collection Guests</a:t>
                      </a:r>
                      <a:br>
                        <a:rPr kumimoji="0"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kumimoji="0"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 Employees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Reducing negative impacts on the environment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442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Çalışanlar ve yöneticilerimiz adına fidan diktirilmesi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Çalışanları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Çevreye olumsuz etkilerin azaltılması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Tüm Yıl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tr-T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Planting saplings on behalf of our employees and managers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Lara Barut Collection </a:t>
                      </a:r>
                      <a:r>
                        <a:rPr kumimoji="0" lang="tr-TR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Employees</a:t>
                      </a:r>
                      <a:endParaRPr kumimoji="0" lang="tr-T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Reducing negative impacts on the environment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605209" y="5651887"/>
            <a:ext cx="793358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ETKİNLİKLERİN HİTAP ETTİĞİ BÖLGE: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…Antalya-Lara……………………………..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REGION OF ACTIVITES )</a:t>
            </a:r>
            <a:r>
              <a:rPr kumimoji="0" lang="tr-T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 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 ORGANİZE EDEN BELEDİYE-DERNEK VEYA İŞLETME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……Lara Barut Collection……………………………………..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ACTIVITIES ORGANIZED BY )</a:t>
            </a:r>
          </a:p>
        </p:txBody>
      </p:sp>
    </p:spTree>
    <p:extLst>
      <p:ext uri="{BB962C8B-B14F-4D97-AF65-F5344CB8AC3E}">
        <p14:creationId xmlns:p14="http://schemas.microsoft.com/office/powerpoint/2010/main" val="207999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0" y="2286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EK-2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2026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986559"/>
              </p:ext>
            </p:extLst>
          </p:nvPr>
        </p:nvGraphicFramePr>
        <p:xfrm>
          <a:off x="381000" y="1371600"/>
          <a:ext cx="8376586" cy="411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1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56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56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56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56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405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1285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2343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9689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0769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8980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97975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r>
                        <a:rPr lang="tr-TR" sz="1000" u="none" strike="noStrike" dirty="0" smtClean="0"/>
                        <a:t>Sıra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 smtClean="0"/>
                        <a:t>Sequence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no</a:t>
                      </a:r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501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Büfede artan yemeklerin barınağa gönderilmesi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Misafirleri</a:t>
                      </a:r>
                      <a:b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Ve Çalışanları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Atık azaltılması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Tüm Yıl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Sending leftover food from the buffet to the shelter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Guests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And Employees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Waste minimization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501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Matara Kullanımı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Misafirleri</a:t>
                      </a:r>
                      <a:b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Ve Çalışanları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Plastik atıkların azaltılması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Tüm Yıl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Flask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Usage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Guests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And Employees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Reducing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plastic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waste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501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Bitki İsimlikleri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Lara Barut Collection Misafirleri</a:t>
                      </a:r>
                      <a:b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 Çalışanları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Farkındalık oluşturulması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Tüm Yıl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Labels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Lara Barut Collection Guests</a:t>
                      </a:r>
                      <a:br>
                        <a:rPr kumimoji="0" lang="en-US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Employees</a:t>
                      </a:r>
                    </a:p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Raising awareness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533400" y="5715000"/>
            <a:ext cx="793358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ETKİNLİKLERİN HİTAP ETTİĞİ BÖLGE: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…Antalya-Lara……………………………..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REGION OF ACTIVITES )</a:t>
            </a:r>
            <a:r>
              <a:rPr kumimoji="0" lang="tr-T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 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 ORGANİZE EDEN BELEDİYE-DERNEK VEYA İŞLETME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……Lara Barut Collection……………………………………..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ACTIVITIES ORGANIZED BY )</a:t>
            </a:r>
          </a:p>
        </p:txBody>
      </p:sp>
    </p:spTree>
    <p:extLst>
      <p:ext uri="{BB962C8B-B14F-4D97-AF65-F5344CB8AC3E}">
        <p14:creationId xmlns:p14="http://schemas.microsoft.com/office/powerpoint/2010/main" val="3688734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39737" y="36297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EK-2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2026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639540"/>
              </p:ext>
            </p:extLst>
          </p:nvPr>
        </p:nvGraphicFramePr>
        <p:xfrm>
          <a:off x="395380" y="1295400"/>
          <a:ext cx="8200414" cy="3967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33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054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08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627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998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7382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8649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73197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7215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r>
                        <a:rPr lang="tr-TR" sz="1000" u="none" strike="noStrike" dirty="0" smtClean="0"/>
                        <a:t>Sıra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 smtClean="0"/>
                        <a:t>Sequence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no</a:t>
                      </a:r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045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Çevre, Enerji, Su, Sürdürebilirlik ve Atık Yönetim Eğitimi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Çalışanları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Çevre, Enerji, Su, Sürdürebilirlik ve Atık Yönetim Hakkında Bilgilendirme Yapılması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Mar.26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Environment, Energy, Water, Sustainability and Waste Management Training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Employees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Informing on Environment, Energy, Water, Sustainability and Waste Management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March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419711100"/>
                  </a:ext>
                </a:extLst>
              </a:tr>
              <a:tr h="66045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Mini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Club’de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Doğa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Atolyesi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(Çiçek ekimi, Böceklerle ilgili eğitim, Doğa dostu canlılar, Ağaçların tanıtılması) Etkinliklerinin Yapılması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Mini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Club’deki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Çocuk Misafirleri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Farkındalık oluşturulması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Nisan – Kasım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Nature Workshop at the Mini Club (Flower planting, Insect education, Nature-friendly creatures, Introduction of trees)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Children Guests at Lara Barut Collection Mini Club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Awareness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raising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April-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November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782236782"/>
                  </a:ext>
                </a:extLst>
              </a:tr>
              <a:tr h="79204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Bisiklet Kullanımı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Lara Barut Collection Misafirleri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Çevreye olumsuz etkilerin azaltılması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Tüm Yıl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Bicycle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Lara Barut Collection Guests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Reducing negative impacts on the environment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All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Year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150315995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377529" y="5959929"/>
            <a:ext cx="793358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ETKİNLİKLERİN HİTAP ETTİĞİ BÖLGE: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…Antalya-Lara……………………………..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REGION OF ACTIVITES )</a:t>
            </a:r>
            <a:r>
              <a:rPr kumimoji="0" lang="tr-T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 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 ORGANİZE EDEN BELEDİYE-DERNEK VEYA İŞLETME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……Lara Barut Collection……………………………………..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ACTIVITIES ORGANIZED BY )</a:t>
            </a:r>
          </a:p>
        </p:txBody>
      </p:sp>
    </p:spTree>
    <p:extLst>
      <p:ext uri="{BB962C8B-B14F-4D97-AF65-F5344CB8AC3E}">
        <p14:creationId xmlns:p14="http://schemas.microsoft.com/office/powerpoint/2010/main" val="116260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0" y="2286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EK-2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2026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YILINDA GERÇEKLEŞTİRİLECEK ÇEVRE EĞİTİM ETKİNLİKLERİ</a:t>
            </a:r>
          </a:p>
        </p:txBody>
      </p:sp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533400" y="5715000"/>
            <a:ext cx="793358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ETKİNLİKLERİN HİTAP ETTİĞİ BÖLGE: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…Antalya-Lara……………………………..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REGION OF ACTIVITES )</a:t>
            </a:r>
            <a:r>
              <a:rPr kumimoji="0" lang="tr-T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 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 ORGANİZE EDEN BELEDİYE-DERNEK VEYA İŞLETME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……Lara Barut Collection……………………………………..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ACTIVITIES ORGANIZED BY )</a:t>
            </a:r>
          </a:p>
        </p:txBody>
      </p:sp>
      <p:graphicFrame>
        <p:nvGraphicFramePr>
          <p:cNvPr id="5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372491"/>
              </p:ext>
            </p:extLst>
          </p:nvPr>
        </p:nvGraphicFramePr>
        <p:xfrm>
          <a:off x="533400" y="1072218"/>
          <a:ext cx="8200414" cy="3792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33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054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08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627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4311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30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8649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73197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7215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r>
                        <a:rPr lang="tr-TR" sz="1000" u="none" strike="noStrike" dirty="0" smtClean="0"/>
                        <a:t>Sıra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r>
                        <a:rPr lang="tr-TR" sz="1000" u="none" strike="noStrike" dirty="0" err="1" smtClean="0"/>
                        <a:t>Sequence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no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045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Mini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Club'te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Testi Yapımı Etkinliğinin Yapılması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Mini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Club’deki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Çocuk Misafirleri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Farkındalık oluşturulması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Nisan – Kasım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Test Making Activity at Mini Club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Children Guests at Lara Barut Collection Mini Club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Awareness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raising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April-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November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419711100"/>
                  </a:ext>
                </a:extLst>
              </a:tr>
              <a:tr h="66045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11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Mini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Club'te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Arkeoloji Etkinliği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Mini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Club’deki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Çocuk Misafirleri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Müzeler haftasında mini kulüp içerisinde toprağa hayvan kalıntıları yerleştirilerek çocuklarda arkeoloji hakkında farkındalık oluşturmak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10-16 Mayıs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Archaeology Activity at Mini Club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Children Guests at Lara Barut Collection Mini Club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Raising awareness about archaeology in children by placing animal remains in the soil in the mini club during the museum week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10-16 May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782236782"/>
                  </a:ext>
                </a:extLst>
              </a:tr>
              <a:tr h="66045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12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Enerji Verimliliği ve Tasarruf Tedbirleri Eğitimi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Çalışanları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Enerji Verimliliği ve Tasarruf Tedbirleri  Hakkında Bilgilendirme Yapılması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Haziran.26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Energy Efficiency and Saving Measures Training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Employees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Informing about Energy Efficiency and Saving Measures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June</a:t>
                      </a:r>
                      <a:r>
                        <a:rPr lang="tr-T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150315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351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0" y="2286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EK-2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2026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YILINDA GERÇEKLEŞTİRİLECEK ÇEVRE EĞİTİM ETKİNLİKLERİ</a:t>
            </a:r>
          </a:p>
        </p:txBody>
      </p:sp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533400" y="5715000"/>
            <a:ext cx="793358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ETKİNLİKLERİN HİTAP ETTİĞİ BÖLGE: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…Antalya-Lara……………………………..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REGION OF ACTIVITES )</a:t>
            </a:r>
            <a:r>
              <a:rPr kumimoji="0" lang="tr-T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 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ETKİNLİKLERİ ORGANİZE EDEN BELEDİYE-DERNEK VEYA İŞLETME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……Lara Barut Collection……………………………………..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ACTIVITIES ORGANIZED BY )</a:t>
            </a:r>
          </a:p>
        </p:txBody>
      </p:sp>
      <p:graphicFrame>
        <p:nvGraphicFramePr>
          <p:cNvPr id="5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923963"/>
              </p:ext>
            </p:extLst>
          </p:nvPr>
        </p:nvGraphicFramePr>
        <p:xfrm>
          <a:off x="533400" y="1072219"/>
          <a:ext cx="8188326" cy="4185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4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30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47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18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0422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059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582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4143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2900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8504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72057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8297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r>
                        <a:rPr lang="tr-TR" sz="1000" u="none" strike="noStrike" dirty="0" smtClean="0"/>
                        <a:t>Sıra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r>
                        <a:rPr lang="tr-TR" sz="1000" u="none" strike="noStrike" dirty="0" err="1" smtClean="0"/>
                        <a:t>Sequence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no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862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13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Gri Su Arıtma Tesisi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Lara Barut Collection Misafirleri</a:t>
                      </a:r>
                      <a:b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 Çalışanları</a:t>
                      </a:r>
                      <a:endParaRPr kumimoji="0" lang="tr-T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Doğal kaynakların korunması</a:t>
                      </a:r>
                      <a:r>
                        <a:rPr kumimoji="0" lang="tr-TR" sz="10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 e farkındalık oluşturulması</a:t>
                      </a:r>
                      <a:endParaRPr kumimoji="0" lang="tr-T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Tüm Yıl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Grey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Lara Barut Collection Guests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and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tr-TR" sz="10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Employees</a:t>
                      </a:r>
                      <a:endParaRPr kumimoji="0" lang="tr-T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Protection of natural resources and raising awareness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All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Year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419711100"/>
                  </a:ext>
                </a:extLst>
              </a:tr>
              <a:tr h="111862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14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Caretta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Caretta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ve Kum Zambaklarının Korunması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Lara Barut Collection Misafirleri</a:t>
                      </a:r>
                      <a:b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 Çalışanları</a:t>
                      </a:r>
                    </a:p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Farkındalık oluşturulması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Protection of Loggerhead Sea Turtles and Sand Lilies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Lara Barut Collection Guests</a:t>
                      </a: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Employees</a:t>
                      </a:r>
                      <a:endParaRPr kumimoji="0" lang="tr-T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en-US" sz="10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aising</a:t>
                      </a:r>
                      <a:r>
                        <a:rPr kumimoji="0" lang="en-US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awareness</a:t>
                      </a:r>
                      <a:endParaRPr kumimoji="0" lang="tr-T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  <a:endParaRPr kumimoji="0" lang="tr-T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782236782"/>
                  </a:ext>
                </a:extLst>
              </a:tr>
              <a:tr h="111862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15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Çevre Temizlik Etkinliği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Lara Barut Collection Çalışanları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Farkındalık oluşturulması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Haziran 2026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Environmental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Cleanup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</a:t>
                      </a:r>
                      <a:endParaRPr lang="tr-T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Lara Barut Collection</a:t>
                      </a: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Employees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en-US" sz="10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aising</a:t>
                      </a:r>
                      <a:r>
                        <a:rPr kumimoji="0" lang="en-US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awareness</a:t>
                      </a:r>
                      <a:endParaRPr kumimoji="0" lang="tr-T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June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2026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150315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38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5786</TotalTime>
  <Words>868</Words>
  <Application>Microsoft Office PowerPoint</Application>
  <PresentationFormat>Ekran Gösterisi (4:3)</PresentationFormat>
  <Paragraphs>250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Verdana</vt:lpstr>
      <vt:lpstr>Wingdings 2</vt:lpstr>
      <vt:lpstr>Wingdings 3</vt:lpstr>
      <vt:lpstr>Kalabalık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MELIKE TÖNGÜŞLÜ (Band Turizm - LR)</cp:lastModifiedBy>
  <cp:revision>529</cp:revision>
  <cp:lastPrinted>1601-01-01T00:00:00Z</cp:lastPrinted>
  <dcterms:created xsi:type="dcterms:W3CDTF">1601-01-01T00:00:00Z</dcterms:created>
  <dcterms:modified xsi:type="dcterms:W3CDTF">2025-11-10T11:11:33Z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