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7" r:id="rId1"/>
  </p:sldMasterIdLst>
  <p:notesMasterIdLst>
    <p:notesMasterId r:id="rId13"/>
  </p:notesMasterIdLst>
  <p:handoutMasterIdLst>
    <p:handoutMasterId r:id="rId14"/>
  </p:handoutMasterIdLst>
  <p:sldIdLst>
    <p:sldId id="415" r:id="rId2"/>
    <p:sldId id="256" r:id="rId3"/>
    <p:sldId id="403" r:id="rId4"/>
    <p:sldId id="412" r:id="rId5"/>
    <p:sldId id="414" r:id="rId6"/>
    <p:sldId id="407" r:id="rId7"/>
    <p:sldId id="416" r:id="rId8"/>
    <p:sldId id="417" r:id="rId9"/>
    <p:sldId id="418" r:id="rId10"/>
    <p:sldId id="419" r:id="rId11"/>
    <p:sldId id="410" r:id="rId12"/>
  </p:sldIdLst>
  <p:sldSz cx="9144000" cy="6858000" type="screen4x3"/>
  <p:notesSz cx="6761163" cy="9942513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3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25E5076-3810-47DD-B79F-674D7AD40C01}" styleName="Koyu Stil 1 - Vurgu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Koyu Stil 2 - Vurgu 1/Vurgu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5392" autoAdjust="0"/>
  </p:normalViewPr>
  <p:slideViewPr>
    <p:cSldViewPr>
      <p:cViewPr>
        <p:scale>
          <a:sx n="100" d="100"/>
          <a:sy n="100" d="100"/>
        </p:scale>
        <p:origin x="336" y="-14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68" y="-90"/>
      </p:cViewPr>
      <p:guideLst>
        <p:guide orient="horz" pos="3132"/>
        <p:guide pos="213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5443" tIns="47721" rIns="95443" bIns="47721" rtlCol="0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5443" tIns="47721" rIns="95443" bIns="47721" rtlCol="0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BF44D1F3-05DD-4821-AD56-39C7A8B947F2}" type="datetimeFigureOut">
              <a:rPr lang="tr-TR"/>
              <a:pPr>
                <a:defRPr/>
              </a:pPr>
              <a:t>2.12.2025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5443" tIns="47721" rIns="95443" bIns="47721" rtlCol="0" anchor="b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5443" tIns="47721" rIns="95443" bIns="47721" rtlCol="0" anchor="b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5752ECAD-A54A-4EB0-9CFF-69A7FBF4000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03496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88112" tIns="44056" rIns="88112" bIns="44056" rtlCol="0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88112" tIns="44056" rIns="88112" bIns="44056" rtlCol="0"/>
          <a:lstStyle>
            <a:lvl1pPr algn="r">
              <a:defRPr sz="1200"/>
            </a:lvl1pPr>
          </a:lstStyle>
          <a:p>
            <a:pPr>
              <a:defRPr/>
            </a:pPr>
            <a:fld id="{60451BD8-E481-4123-AB1B-A3EA166D2298}" type="datetimeFigureOut">
              <a:rPr lang="tr-TR"/>
              <a:pPr>
                <a:defRPr/>
              </a:pPr>
              <a:t>2.12.2025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12" tIns="44056" rIns="88112" bIns="44056" rtlCol="0" anchor="ctr"/>
          <a:lstStyle/>
          <a:p>
            <a:pPr lvl="0"/>
            <a:endParaRPr lang="tr-TR" noProof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88112" tIns="44056" rIns="88112" bIns="44056" rtlCol="0">
            <a:normAutofit/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88112" tIns="44056" rIns="88112" bIns="44056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88112" tIns="44056" rIns="88112" bIns="44056" rtlCol="0" anchor="b"/>
          <a:lstStyle>
            <a:lvl1pPr algn="r">
              <a:defRPr sz="1200"/>
            </a:lvl1pPr>
          </a:lstStyle>
          <a:p>
            <a:pPr>
              <a:defRPr/>
            </a:pPr>
            <a:fld id="{9312652C-EDC1-4F62-B3DC-A8B5ECA8D7A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72972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  <p:sp>
        <p:nvSpPr>
          <p:cNvPr id="3584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DF5B573-242C-46DB-8571-150CC54EBA6C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8821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8" name="19 Serbest Form"/>
            <p:cNvGrpSpPr>
              <a:grpSpLocks/>
            </p:cNvGrpSpPr>
            <p:nvPr/>
          </p:nvGrpSpPr>
          <p:grpSpPr bwMode="auto">
            <a:xfrm>
              <a:off x="-6686" y="4875025"/>
              <a:ext cx="9156783" cy="1996274"/>
              <a:chOff x="-6096" y="4992624"/>
              <a:chExt cx="9156192" cy="1877568"/>
            </a:xfrm>
          </p:grpSpPr>
          <p:pic>
            <p:nvPicPr>
              <p:cNvPr id="11" name="19 Serbest Form"/>
              <p:cNvPicPr>
                <a:picLocks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-6096" y="4992624"/>
                <a:ext cx="9156192" cy="1877568"/>
              </a:xfrm>
              <a:prstGeom prst="rect">
                <a:avLst/>
              </a:prstGeom>
              <a:noFill/>
            </p:spPr>
          </p:pic>
          <p:sp>
            <p:nvSpPr>
              <p:cNvPr id="12" name="Text Box 12"/>
              <p:cNvSpPr txBox="1">
                <a:spLocks noChangeArrowheads="1"/>
              </p:cNvSpPr>
              <p:nvPr/>
            </p:nvSpPr>
            <p:spPr bwMode="auto">
              <a:xfrm>
                <a:off x="590" y="5000960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34" charset="0"/>
                </a:endParaRPr>
              </a:p>
            </p:txBody>
          </p:sp>
        </p:grpSp>
        <p:pic>
          <p:nvPicPr>
            <p:cNvPr id="10" name="20 Düz Bağlayıcı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2783" y="4868544"/>
              <a:ext cx="9162879" cy="868509"/>
            </a:xfrm>
            <a:prstGeom prst="rect">
              <a:avLst/>
            </a:prstGeom>
            <a:noFill/>
          </p:spPr>
        </p:pic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/>
              <a:t>Asıl alt başlık stilini düzenlemek için tıklatın</a:t>
            </a:r>
            <a:endParaRPr lang="en-US"/>
          </a:p>
        </p:txBody>
      </p:sp>
      <p:sp>
        <p:nvSpPr>
          <p:cNvPr id="13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7CFEFE1-9497-40D6-B64E-127F5C5F5052}" type="datetimeFigureOut">
              <a:rPr lang="en-US"/>
              <a:pPr>
                <a:defRPr/>
              </a:pPr>
              <a:t>12/2/2025</a:t>
            </a:fld>
            <a:endParaRPr lang="en-US"/>
          </a:p>
        </p:txBody>
      </p:sp>
      <p:sp>
        <p:nvSpPr>
          <p:cNvPr id="14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5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EEB9AD7-D432-4B19-B9C0-B3F108136A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6CAB7-DD96-4C46-8A5C-CB05DF013225}" type="datetimeFigureOut">
              <a:rPr lang="en-US"/>
              <a:pPr>
                <a:defRPr/>
              </a:pPr>
              <a:t>12/2/2025</a:t>
            </a:fld>
            <a:endParaRPr lang="en-US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D74EC-4864-4C22-B468-FFF81EFA8D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494DC-6467-4219-8D86-3E15D82F85E6}" type="datetimeFigureOut">
              <a:rPr lang="en-US"/>
              <a:pPr>
                <a:defRPr/>
              </a:pPr>
              <a:t>12/2/2025</a:t>
            </a:fld>
            <a:endParaRPr lang="en-US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BFBAA-A2A0-4D96-AA43-22AEEE418E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14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188" y="6132513"/>
            <a:ext cx="1725612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Resim 15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6086475"/>
            <a:ext cx="8382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DF3A6DD-D8DB-46AD-9D17-2E6703E46540}" type="datetimeFigureOut">
              <a:rPr lang="en-US"/>
              <a:pPr>
                <a:defRPr/>
              </a:pPr>
              <a:t>12/2/2025</a:t>
            </a:fld>
            <a:endParaRPr lang="en-US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Konyaaltı Belediyesi 2011 Çevre Etkinlikleri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5" name="15 Köşeli Çift Ayraç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pic>
        <p:nvPicPr>
          <p:cNvPr id="6" name="Resim 20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188" y="6183313"/>
            <a:ext cx="1803400" cy="59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Resim 21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53400" y="6086475"/>
            <a:ext cx="8382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5D18B2C-E7BB-4F7E-ABD3-6DA98AB72B75}" type="datetimeFigureOut">
              <a:rPr lang="en-US"/>
              <a:pPr>
                <a:defRPr/>
              </a:pPr>
              <a:t>12/2/2025</a:t>
            </a:fld>
            <a:endParaRPr lang="en-US"/>
          </a:p>
        </p:txBody>
      </p:sp>
      <p:sp>
        <p:nvSpPr>
          <p:cNvPr id="9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C323A7D-B0FD-4E8C-9C88-9DFB8E2BFC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D5094C4-A297-49D7-96F0-33CEAB06CFF1}" type="datetimeFigureOut">
              <a:rPr lang="en-US"/>
              <a:pPr>
                <a:defRPr/>
              </a:pPr>
              <a:t>12/2/2025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A7F1A69-DFD2-49C0-ABB3-B8B749E5AB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8CCF50-17B2-44C7-90DE-D9278420B168}" type="datetimeFigureOut">
              <a:rPr lang="en-US"/>
              <a:pPr>
                <a:defRPr/>
              </a:pPr>
              <a:t>12/2/2025</a:t>
            </a:fld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F6EFF64-E401-4C2D-B0F8-8FB7EB1D39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2EDFC48-5CB6-4B63-BCB4-775D0153B25F}" type="datetimeFigureOut">
              <a:rPr lang="en-US"/>
              <a:pPr>
                <a:defRPr/>
              </a:pPr>
              <a:t>12/2/2025</a:t>
            </a:fld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3F9290F-EE52-472D-A8CF-065512166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812FB-9D78-4C4F-98D9-859B2D2047B2}" type="datetimeFigureOut">
              <a:rPr lang="en-US"/>
              <a:pPr>
                <a:defRPr/>
              </a:pPr>
              <a:t>12/2/2025</a:t>
            </a:fld>
            <a:endParaRPr lang="en-US"/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5E8E5-0BFF-4152-9F88-90974256D3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F24582F-155F-4A2A-8631-58A2B563B4C6}" type="datetimeFigureOut">
              <a:rPr lang="en-US"/>
              <a:pPr>
                <a:defRPr/>
              </a:pPr>
              <a:t>12/2/2025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3BDF720-9785-42AD-8BAF-63B55038AC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7" name="16 Dik Üçgen"/>
          <p:cNvGrpSpPr>
            <a:grpSpLocks/>
          </p:cNvGrpSpPr>
          <p:nvPr/>
        </p:nvGrpSpPr>
        <p:grpSpPr bwMode="auto">
          <a:xfrm>
            <a:off x="-12700" y="5784850"/>
            <a:ext cx="3414713" cy="1092200"/>
            <a:chOff x="-8" y="3644"/>
            <a:chExt cx="2151" cy="688"/>
          </a:xfrm>
        </p:grpSpPr>
        <p:pic>
          <p:nvPicPr>
            <p:cNvPr id="8" name="16 Dik Üçgen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8" y="3644"/>
              <a:ext cx="2151" cy="688"/>
            </a:xfrm>
            <a:prstGeom prst="rect">
              <a:avLst/>
            </a:prstGeom>
            <a:noFill/>
          </p:spPr>
        </p:pic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175" y="4045"/>
              <a:ext cx="1071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pic>
        <p:nvPicPr>
          <p:cNvPr id="10" name="18 Düz Bağlayıcı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9050" y="5772150"/>
            <a:ext cx="3421063" cy="1109663"/>
          </a:xfrm>
          <a:prstGeom prst="rect">
            <a:avLst/>
          </a:prstGeom>
          <a:noFill/>
        </p:spPr>
      </p:pic>
      <p:sp>
        <p:nvSpPr>
          <p:cNvPr id="11" name="19 Köşeli Çift Ayraç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20 Köşeli Çift Ayraç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3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0187142-E5F4-4F39-9BDF-DFE8E9AD46B6}" type="datetimeFigureOut">
              <a:rPr lang="en-US"/>
              <a:pPr>
                <a:defRPr/>
              </a:pPr>
              <a:t>12/2/2025</a:t>
            </a:fld>
            <a:endParaRPr lang="en-US"/>
          </a:p>
        </p:txBody>
      </p:sp>
      <p:sp>
        <p:nvSpPr>
          <p:cNvPr id="14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5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79458CA-6EAF-4C8D-9BF6-4CE6F47B3B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4" name="13 Dik Üçgen"/>
          <p:cNvGrpSpPr>
            <a:grpSpLocks/>
          </p:cNvGrpSpPr>
          <p:nvPr/>
        </p:nvGrpSpPr>
        <p:grpSpPr bwMode="auto">
          <a:xfrm>
            <a:off x="-12700" y="5784850"/>
            <a:ext cx="3414713" cy="1092200"/>
            <a:chOff x="-8" y="3644"/>
            <a:chExt cx="2151" cy="688"/>
          </a:xfrm>
        </p:grpSpPr>
        <p:pic>
          <p:nvPicPr>
            <p:cNvPr id="1028" name="13 Dik Üçgen"/>
            <p:cNvPicPr>
              <a:picLocks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-8" y="3644"/>
              <a:ext cx="2151" cy="688"/>
            </a:xfrm>
            <a:prstGeom prst="rect">
              <a:avLst/>
            </a:prstGeom>
            <a:noFill/>
          </p:spPr>
        </p:pic>
        <p:sp>
          <p:nvSpPr>
            <p:cNvPr id="1029" name="Text Box 5"/>
            <p:cNvSpPr txBox="1">
              <a:spLocks noChangeArrowheads="1"/>
            </p:cNvSpPr>
            <p:nvPr/>
          </p:nvSpPr>
          <p:spPr bwMode="auto">
            <a:xfrm>
              <a:off x="175" y="4045"/>
              <a:ext cx="1071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pic>
        <p:nvPicPr>
          <p:cNvPr id="15" name="14 Düz Bağlayıcı"/>
          <p:cNvPicPr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-19050" y="5772150"/>
            <a:ext cx="3421063" cy="1109663"/>
          </a:xfrm>
          <a:prstGeom prst="rect">
            <a:avLst/>
          </a:prstGeom>
          <a:noFill/>
        </p:spPr>
      </p:pic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1BF6FE3-3E44-4B55-92E6-C9654512C626}" type="datetimeFigureOut">
              <a:rPr lang="en-US"/>
              <a:pPr>
                <a:defRPr/>
              </a:pPr>
              <a:t>12/2/2025</a:t>
            </a:fld>
            <a:endParaRPr lang="en-US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D26E338-2473-4A60-9C96-6537E7AB8B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48" r:id="rId2"/>
    <p:sldLayoutId id="2147484049" r:id="rId3"/>
    <p:sldLayoutId id="2147484050" r:id="rId4"/>
    <p:sldLayoutId id="2147484051" r:id="rId5"/>
    <p:sldLayoutId id="2147484052" r:id="rId6"/>
    <p:sldLayoutId id="2147484044" r:id="rId7"/>
    <p:sldLayoutId id="2147484053" r:id="rId8"/>
    <p:sldLayoutId id="2147484054" r:id="rId9"/>
    <p:sldLayoutId id="2147484045" r:id="rId10"/>
    <p:sldLayoutId id="214748404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Başlık"/>
          <p:cNvPicPr>
            <a:picLocks noGrp="1" noChangeArrowheads="1"/>
          </p:cNvPicPr>
          <p:nvPr>
            <p:ph type="ctrTitle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28600"/>
            <a:ext cx="7785100" cy="1006475"/>
          </a:xfrm>
        </p:spPr>
      </p:pic>
      <p:sp>
        <p:nvSpPr>
          <p:cNvPr id="10243" name="2 Alt Başlık"/>
          <p:cNvSpPr>
            <a:spLocks noGrp="1"/>
          </p:cNvSpPr>
          <p:nvPr>
            <p:ph type="subTitle" idx="1"/>
          </p:nvPr>
        </p:nvSpPr>
        <p:spPr>
          <a:xfrm>
            <a:off x="685800" y="1447800"/>
            <a:ext cx="7772400" cy="3429000"/>
          </a:xfrm>
        </p:spPr>
        <p:txBody>
          <a:bodyPr/>
          <a:lstStyle/>
          <a:p>
            <a:pPr marL="514350" marR="0" indent="-514350" algn="l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tr-TR" sz="2200" dirty="0">
                <a:solidFill>
                  <a:schemeClr val="tx1"/>
                </a:solidFill>
              </a:rPr>
              <a:t>Bu doküman; pratik bir şablon olarak isteyenlerin kullanması için hazırlanmıştır. Dosya hazırlanırken;</a:t>
            </a:r>
          </a:p>
          <a:p>
            <a:pPr marL="971550" lvl="1" indent="-514350" algn="l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tr-TR" sz="1800" dirty="0"/>
              <a:t>Her bir etkinlik için 4’ten fazla fotoğrafa yer verilmemeli,</a:t>
            </a:r>
          </a:p>
          <a:p>
            <a:pPr marL="971550" lvl="1" indent="-514350" algn="l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tr-TR" sz="1800" dirty="0"/>
              <a:t>Her bir etkinlik 3’ten fazla sayfada açıklanmamalı,</a:t>
            </a:r>
          </a:p>
          <a:p>
            <a:pPr marL="971550" lvl="1" indent="-514350" algn="l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tr-TR" sz="1800" dirty="0"/>
              <a:t>Etkinliklerle ilgili fotoğrafların orijinalleri ve </a:t>
            </a:r>
            <a:r>
              <a:rPr lang="tr-TR" sz="1800" b="1" dirty="0"/>
              <a:t>hazırlanan bu dosya bağlı bulunduğunuz TÜRÇEV şubesine mail/</a:t>
            </a:r>
            <a:r>
              <a:rPr lang="tr-TR" sz="1800" b="1" dirty="0" err="1"/>
              <a:t>wetransfer</a:t>
            </a:r>
            <a:r>
              <a:rPr lang="tr-TR" sz="1800" b="1" dirty="0"/>
              <a:t> ile gönderilmelidir.</a:t>
            </a:r>
          </a:p>
          <a:p>
            <a:pPr marL="971550" lvl="1" indent="-514350" algn="l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tr-TR" sz="1800" b="1" dirty="0"/>
              <a:t>Hazırlanan dosyayı online olarak iletiniz. Baskı veya çıktı almayınız.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dış mekan, kişi, şahıs, giyim, adam, insan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125D90B4-870F-D9FF-A778-CF909F5ADF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417638"/>
            <a:ext cx="5224576" cy="4525963"/>
          </a:xfrm>
          <a:prstGeom prst="rect">
            <a:avLst/>
          </a:prstGeom>
          <a:noFill/>
        </p:spPr>
      </p:pic>
      <p:sp>
        <p:nvSpPr>
          <p:cNvPr id="10" name="Title 3">
            <a:extLst>
              <a:ext uri="{FF2B5EF4-FFF2-40B4-BE49-F238E27FC236}">
                <a16:creationId xmlns:a16="http://schemas.microsoft.com/office/drawing/2014/main" id="{51388292-0B43-1705-0711-692182AFD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/>
              <a:t>KARETTA YUVALARI KORUMA ALTINA ALINDI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884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kutusu"/>
          <p:cNvSpPr txBox="1"/>
          <p:nvPr/>
        </p:nvSpPr>
        <p:spPr>
          <a:xfrm>
            <a:off x="457200" y="228600"/>
            <a:ext cx="8264525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EK-2</a:t>
            </a:r>
          </a:p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2026 YILINDA GERÇEKLEŞTİRİLECEK ÇEVRE EĞİTİM ETKİNLİKLERİ</a:t>
            </a:r>
          </a:p>
        </p:txBody>
      </p:sp>
      <p:graphicFrame>
        <p:nvGraphicFramePr>
          <p:cNvPr id="10" name="9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3956336"/>
              </p:ext>
            </p:extLst>
          </p:nvPr>
        </p:nvGraphicFramePr>
        <p:xfrm>
          <a:off x="381000" y="1219200"/>
          <a:ext cx="8479202" cy="4250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26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9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65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23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06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62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998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7382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8649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7319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72155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 adı ve kategorisi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Hedef grup ve yeri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Aktivitenin amacı ve içeriği 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/>
                        <a:t>Planlanan tarih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 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Name and category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/>
                        <a:t>Target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Group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and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place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Aim and content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 err="1"/>
                        <a:t>Date</a:t>
                      </a:r>
                      <a:r>
                        <a:rPr kumimoji="0" lang="tr-TR" sz="1000" kern="1200" dirty="0"/>
                        <a:t> of </a:t>
                      </a:r>
                      <a:r>
                        <a:rPr kumimoji="0" lang="tr-TR" sz="1000" kern="1200" dirty="0" err="1"/>
                        <a:t>the</a:t>
                      </a:r>
                      <a:r>
                        <a:rPr kumimoji="0" lang="tr-TR" sz="1000" kern="1200" dirty="0"/>
                        <a:t> </a:t>
                      </a:r>
                      <a:r>
                        <a:rPr kumimoji="0" lang="tr-TR" sz="1000" kern="1200" dirty="0" err="1"/>
                        <a:t>activity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571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1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b="0" i="0" u="none" strike="noStrike" dirty="0" err="1">
                          <a:latin typeface="Arial" pitchFamily="34" charset="0"/>
                          <a:cs typeface="Arial" pitchFamily="34" charset="0"/>
                        </a:rPr>
                        <a:t>Karetta</a:t>
                      </a:r>
                      <a:r>
                        <a:rPr lang="tr-TR" sz="10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yuvalarının </a:t>
                      </a:r>
                    </a:p>
                    <a:p>
                      <a:pPr algn="ctr" fontAlgn="t"/>
                      <a:r>
                        <a:rPr lang="tr-TR" sz="1000" b="0" i="0" u="none" strike="noStrike" dirty="0">
                          <a:latin typeface="Arial" pitchFamily="34" charset="0"/>
                          <a:cs typeface="Arial" pitchFamily="34" charset="0"/>
                        </a:rPr>
                        <a:t>korunması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/>
                        <a:t>Personeller ve</a:t>
                      </a:r>
                    </a:p>
                    <a:p>
                      <a:pPr algn="ctr" fontAlgn="t"/>
                      <a:r>
                        <a:rPr lang="tr-TR" sz="1000" b="0" i="0" u="none" strike="noStrike" dirty="0">
                          <a:latin typeface="Arial" pitchFamily="34" charset="0"/>
                          <a:cs typeface="Arial" pitchFamily="34" charset="0"/>
                        </a:rPr>
                        <a:t>Misafirler </a:t>
                      </a:r>
                      <a:endParaRPr lang="da-DK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/>
                        <a:t>Kleopatra Plajında</a:t>
                      </a:r>
                    </a:p>
                    <a:p>
                      <a:pPr algn="ctr" fontAlgn="t"/>
                      <a:r>
                        <a:rPr lang="tr-TR" sz="1000" b="0" i="0" u="none" strike="noStrike" dirty="0" err="1">
                          <a:latin typeface="Arial" pitchFamily="34" charset="0"/>
                          <a:cs typeface="Arial" pitchFamily="34" charset="0"/>
                        </a:rPr>
                        <a:t>Karettaların</a:t>
                      </a:r>
                      <a:r>
                        <a:rPr lang="tr-TR" sz="10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bıraktığı</a:t>
                      </a:r>
                    </a:p>
                    <a:p>
                      <a:pPr algn="ctr" fontAlgn="t"/>
                      <a:r>
                        <a:rPr lang="tr-TR" sz="1000" b="0" i="0" u="none" strike="noStrike" dirty="0">
                          <a:latin typeface="Arial" pitchFamily="34" charset="0"/>
                          <a:cs typeface="Arial" pitchFamily="34" charset="0"/>
                        </a:rPr>
                        <a:t>Yumurtaların korunması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Temmuz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dirty="0"/>
                        <a:t>Protection of sea turtle nests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err="1"/>
                        <a:t>Staff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and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Guests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 dirty="0"/>
                        <a:t> </a:t>
                      </a:r>
                      <a:r>
                        <a:rPr lang="en-US" sz="1000" dirty="0"/>
                        <a:t>Protecting the eggs laid by Caretta </a:t>
                      </a:r>
                      <a:r>
                        <a:rPr lang="en-US" sz="1000" dirty="0" err="1"/>
                        <a:t>caretta</a:t>
                      </a:r>
                      <a:r>
                        <a:rPr lang="en-US" sz="1000" dirty="0"/>
                        <a:t> turtles on Cleopatra Beach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May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14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2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/>
                        <a:t>Yenilenebilir Enerji</a:t>
                      </a:r>
                    </a:p>
                    <a:p>
                      <a:pPr algn="ctr" fontAlgn="t"/>
                      <a:r>
                        <a:rPr lang="tr-TR" sz="1000" b="0" i="0" u="none" strike="noStrike" dirty="0">
                          <a:latin typeface="Arial" pitchFamily="34" charset="0"/>
                          <a:cs typeface="Arial" pitchFamily="34" charset="0"/>
                        </a:rPr>
                        <a:t>Kaynakları eğitimi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b="0" i="0" u="none" strike="noStrike" dirty="0">
                          <a:latin typeface="Arial" pitchFamily="34" charset="0"/>
                          <a:cs typeface="Arial" pitchFamily="34" charset="0"/>
                        </a:rPr>
                        <a:t>Personeller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/>
                        <a:t>Otel içerisindeki</a:t>
                      </a:r>
                    </a:p>
                    <a:p>
                      <a:pPr algn="ctr" fontAlgn="t"/>
                      <a:r>
                        <a:rPr lang="tr-TR" sz="1000" b="0" i="0" u="none" strike="noStrike" dirty="0" err="1">
                          <a:latin typeface="Arial" pitchFamily="34" charset="0"/>
                          <a:cs typeface="Arial" pitchFamily="34" charset="0"/>
                        </a:rPr>
                        <a:t>Ges</a:t>
                      </a:r>
                      <a:r>
                        <a:rPr lang="tr-TR" sz="10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sisteminin anlatılması</a:t>
                      </a:r>
                    </a:p>
                    <a:p>
                      <a:pPr algn="ctr" fontAlgn="t"/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Mayıs-Haziran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2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err="1"/>
                        <a:t>environmantal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protection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and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information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project</a:t>
                      </a:r>
                      <a:r>
                        <a:rPr lang="tr-TR" sz="1000" u="none" strike="noStrike" dirty="0"/>
                        <a:t>- </a:t>
                      </a:r>
                      <a:r>
                        <a:rPr lang="tr-TR" sz="1000" u="none" strike="noStrike" dirty="0" err="1"/>
                        <a:t>printed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presentation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err="1"/>
                        <a:t>Local</a:t>
                      </a:r>
                      <a:r>
                        <a:rPr lang="tr-TR" sz="1000" u="none" strike="noStrike" baseline="0" dirty="0"/>
                        <a:t> </a:t>
                      </a:r>
                      <a:r>
                        <a:rPr lang="tr-TR" sz="1000" u="none" strike="noStrike" baseline="0" dirty="0" err="1"/>
                        <a:t>public</a:t>
                      </a:r>
                      <a:r>
                        <a:rPr lang="tr-TR" sz="1000" u="none" strike="noStrike" baseline="0" dirty="0"/>
                        <a:t>, </a:t>
                      </a:r>
                      <a:r>
                        <a:rPr lang="tr-TR" sz="1000" u="none" strike="noStrike" baseline="0" dirty="0" err="1"/>
                        <a:t>tourists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 dirty="0"/>
                        <a:t> information about plants, birds in the area   and how to protect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July</a:t>
                      </a:r>
                      <a:r>
                        <a:rPr lang="tr-TR" sz="1000" dirty="0"/>
                        <a:t>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358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3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Fidan dikimi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Personeller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Personeller ile birlikte Kleopatra civarı fidan dikimi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Haziran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tr-TR" sz="1000" dirty="0" err="1"/>
                        <a:t>Sapling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Planting</a:t>
                      </a:r>
                      <a:endParaRPr lang="tr-TR" sz="1000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/>
                        <a:t>Staff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dirty="0"/>
                        <a:t>Sapling planting around the Cleopatra area together with our staff.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June</a:t>
                      </a:r>
                      <a:r>
                        <a:rPr lang="tr-TR" sz="1000" dirty="0"/>
                        <a:t>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086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Küresel ısınma ve etkileri semineri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/>
                        <a:t>Otel çalışanları</a:t>
                      </a:r>
                      <a:endParaRPr lang="tr-TR" sz="10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Çevre bilincinin artması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Temmuz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/>
                        <a:t>Seminar on global warming and its effects</a:t>
                      </a:r>
                      <a:endParaRPr lang="tr-TR" sz="10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Hotel </a:t>
                      </a:r>
                      <a:r>
                        <a:rPr lang="tr-TR" sz="1000" dirty="0" err="1"/>
                        <a:t>employees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Increased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awareness</a:t>
                      </a:r>
                      <a:r>
                        <a:rPr lang="tr-TR" sz="1000" dirty="0"/>
                        <a:t> of </a:t>
                      </a:r>
                      <a:r>
                        <a:rPr lang="tr-TR" sz="1000" dirty="0" err="1"/>
                        <a:t>the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environment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July</a:t>
                      </a:r>
                      <a:r>
                        <a:rPr lang="tr-TR" sz="1000" dirty="0"/>
                        <a:t>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347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Dünya çevre günü etkinliği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Personeller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Dünya çevre kutlama etkinliği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Haziran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World Environment </a:t>
                      </a:r>
                      <a:r>
                        <a:rPr lang="tr-TR" sz="1000" dirty="0" err="1"/>
                        <a:t>Day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event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Hotel </a:t>
                      </a:r>
                      <a:r>
                        <a:rPr lang="tr-TR" sz="1000" dirty="0" err="1"/>
                        <a:t>Staff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World Environment </a:t>
                      </a:r>
                      <a:r>
                        <a:rPr lang="tr-TR" sz="1000" dirty="0" err="1"/>
                        <a:t>Day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event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June</a:t>
                      </a:r>
                      <a:r>
                        <a:rPr lang="tr-TR" sz="1000" dirty="0"/>
                        <a:t>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3881" name="10 Metin kutusu"/>
          <p:cNvSpPr txBox="1">
            <a:spLocks noChangeArrowheads="1"/>
          </p:cNvSpPr>
          <p:nvPr/>
        </p:nvSpPr>
        <p:spPr bwMode="auto">
          <a:xfrm>
            <a:off x="533400" y="5715000"/>
            <a:ext cx="8141972" cy="1184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000" b="1" dirty="0"/>
              <a:t>ETKİNLİKLERİN HİTAP ETTİĞİ BÖLGE:</a:t>
            </a:r>
            <a:r>
              <a:rPr lang="tr-TR" sz="1000" dirty="0"/>
              <a:t>  </a:t>
            </a:r>
            <a:r>
              <a:rPr lang="tr-TR" sz="1000" b="1" dirty="0">
                <a:solidFill>
                  <a:srgbClr val="FF0000"/>
                </a:solidFill>
              </a:rPr>
              <a:t>…Alanya Kleopatra Plajı Bölgesi……………………………..</a:t>
            </a:r>
          </a:p>
          <a:p>
            <a:r>
              <a:rPr lang="tr-TR" sz="1000" dirty="0"/>
              <a:t>( REGION OF ACTIVITES )</a:t>
            </a:r>
            <a:r>
              <a:rPr lang="tr-TR" sz="1000" i="1" dirty="0"/>
              <a:t> </a:t>
            </a:r>
            <a:r>
              <a:rPr lang="tr-TR" sz="1000" dirty="0"/>
              <a:t> </a:t>
            </a:r>
          </a:p>
          <a:p>
            <a:r>
              <a:rPr lang="tr-TR" sz="1000" b="1" dirty="0"/>
              <a:t> </a:t>
            </a:r>
            <a:endParaRPr lang="tr-TR" sz="1000" dirty="0"/>
          </a:p>
          <a:p>
            <a:r>
              <a:rPr lang="tr-TR" sz="1000" b="1" dirty="0"/>
              <a:t>ETKİNLİKLERİ ORGANİZE EDEN BELEDİYE-DERNEK VEYA İŞLETME</a:t>
            </a:r>
            <a:r>
              <a:rPr lang="tr-TR" sz="1000" dirty="0"/>
              <a:t> </a:t>
            </a:r>
            <a:r>
              <a:rPr lang="tr-TR" sz="1000" b="1" dirty="0"/>
              <a:t>: </a:t>
            </a:r>
            <a:r>
              <a:rPr lang="tr-TR" sz="1000" b="1" dirty="0">
                <a:solidFill>
                  <a:srgbClr val="FF0000"/>
                </a:solidFill>
              </a:rPr>
              <a:t>…………</a:t>
            </a:r>
            <a:r>
              <a:rPr lang="tr-TR" sz="1000" b="1" dirty="0" err="1">
                <a:solidFill>
                  <a:srgbClr val="FF0000"/>
                </a:solidFill>
              </a:rPr>
              <a:t>Xperia</a:t>
            </a:r>
            <a:r>
              <a:rPr lang="tr-TR" sz="1000" b="1" dirty="0">
                <a:solidFill>
                  <a:srgbClr val="FF0000"/>
                </a:solidFill>
              </a:rPr>
              <a:t> saray </a:t>
            </a:r>
            <a:r>
              <a:rPr lang="tr-TR" sz="1000" b="1" dirty="0" err="1">
                <a:solidFill>
                  <a:srgbClr val="FF0000"/>
                </a:solidFill>
              </a:rPr>
              <a:t>beach</a:t>
            </a:r>
            <a:r>
              <a:rPr lang="tr-TR" sz="1000" b="1" dirty="0">
                <a:solidFill>
                  <a:srgbClr val="FF0000"/>
                </a:solidFill>
              </a:rPr>
              <a:t> hotel………………………………..</a:t>
            </a:r>
          </a:p>
          <a:p>
            <a:r>
              <a:rPr lang="tr-TR" sz="1000" dirty="0"/>
              <a:t>( ACTIVITIES ORGANIZED BY )</a:t>
            </a:r>
          </a:p>
          <a:p>
            <a:endParaRPr lang="tr-TR" sz="1000" dirty="0"/>
          </a:p>
          <a:p>
            <a:r>
              <a:rPr lang="tr-TR" sz="1000" b="1" dirty="0"/>
              <a:t>İLETİŞİM / CONTACT</a:t>
            </a:r>
            <a:r>
              <a:rPr lang="tr-TR" sz="1000" dirty="0"/>
              <a:t>: </a:t>
            </a:r>
            <a:r>
              <a:rPr lang="tr-TR" sz="1100" b="1" dirty="0">
                <a:solidFill>
                  <a:srgbClr val="FF0000"/>
                </a:solidFill>
              </a:rPr>
              <a:t>BURAK HAN GÜL – </a:t>
            </a:r>
            <a:r>
              <a:rPr lang="tr-TR" sz="1100" b="1">
                <a:solidFill>
                  <a:srgbClr val="FF0000"/>
                </a:solidFill>
              </a:rPr>
              <a:t>0551 204 9000</a:t>
            </a:r>
            <a:endParaRPr lang="tr-TR" sz="1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685800" y="533400"/>
            <a:ext cx="2743200" cy="9239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tr-TR" dirty="0">
                <a:solidFill>
                  <a:srgbClr val="FF0000"/>
                </a:solidFill>
                <a:latin typeface="+mn-lt"/>
              </a:rPr>
              <a:t>Etkinliği Organize Eden Belediye, Dernek veya Tesis Logosu ve adı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085" y="2514600"/>
            <a:ext cx="711573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600" b="1" dirty="0">
                <a:solidFill>
                  <a:srgbClr val="002060"/>
                </a:solidFill>
                <a:latin typeface="+mn-lt"/>
              </a:rPr>
              <a:t>2025 YILI</a:t>
            </a:r>
          </a:p>
          <a:p>
            <a:pPr algn="ctr"/>
            <a:r>
              <a:rPr lang="tr-TR" sz="3600" b="1" dirty="0">
                <a:solidFill>
                  <a:srgbClr val="0070C0"/>
                </a:solidFill>
                <a:latin typeface="+mn-lt"/>
              </a:rPr>
              <a:t>MAVİ BAYRAK</a:t>
            </a:r>
          </a:p>
          <a:p>
            <a:pPr algn="ctr"/>
            <a:r>
              <a:rPr lang="tr-TR" sz="3600" b="1" dirty="0">
                <a:solidFill>
                  <a:srgbClr val="002060"/>
                </a:solidFill>
                <a:latin typeface="+mn-lt"/>
              </a:rPr>
              <a:t>ÇEVRE EĞİTİMİ VE BİLİNÇLENDİRME </a:t>
            </a:r>
          </a:p>
          <a:p>
            <a:pPr algn="ctr"/>
            <a:r>
              <a:rPr lang="tr-TR" sz="3600" b="1" dirty="0">
                <a:solidFill>
                  <a:srgbClr val="002060"/>
                </a:solidFill>
                <a:latin typeface="+mn-lt"/>
              </a:rPr>
              <a:t>ETKİNLİKLERİ DOSYASI</a:t>
            </a:r>
            <a:endParaRPr lang="tr-TR" sz="32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533400"/>
            <a:ext cx="1371600" cy="1371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1371600"/>
            <a:ext cx="8534400" cy="2438400"/>
          </a:xfrm>
        </p:spPr>
        <p:txBody>
          <a:bodyPr/>
          <a:lstStyle/>
          <a:p>
            <a:pPr eaLnBrk="1" hangingPunct="1"/>
            <a:r>
              <a:rPr lang="tr-TR" sz="1600" dirty="0"/>
              <a:t>Belediye nüfusu</a:t>
            </a:r>
            <a:r>
              <a:rPr lang="en-GB" sz="1600" dirty="0"/>
              <a:t>:</a:t>
            </a:r>
            <a:r>
              <a:rPr lang="tr-TR" sz="1600" dirty="0"/>
              <a:t> 1</a:t>
            </a:r>
            <a:r>
              <a:rPr lang="en-GB" sz="1600" dirty="0"/>
              <a:t>17.999</a:t>
            </a:r>
            <a:r>
              <a:rPr lang="tr-TR" sz="1600" dirty="0"/>
              <a:t> kişi</a:t>
            </a:r>
          </a:p>
          <a:p>
            <a:pPr eaLnBrk="1" hangingPunct="1"/>
            <a:r>
              <a:rPr lang="en-GB" sz="1600" dirty="0"/>
              <a:t>T</a:t>
            </a:r>
            <a:r>
              <a:rPr lang="tr-TR" sz="1600" dirty="0"/>
              <a:t>oplam turistik otel, pansiyon</a:t>
            </a:r>
            <a:r>
              <a:rPr lang="en-GB" sz="1600" dirty="0"/>
              <a:t> </a:t>
            </a:r>
            <a:r>
              <a:rPr lang="tr-TR" sz="1600" dirty="0"/>
              <a:t>vb.</a:t>
            </a:r>
            <a:r>
              <a:rPr lang="en-GB" sz="1600" dirty="0"/>
              <a:t> </a:t>
            </a:r>
            <a:r>
              <a:rPr lang="tr-TR" sz="1600" dirty="0"/>
              <a:t>konaklama tesisi sayısı</a:t>
            </a:r>
            <a:r>
              <a:rPr lang="en-GB" sz="1600" dirty="0"/>
              <a:t>:</a:t>
            </a:r>
            <a:r>
              <a:rPr lang="tr-TR" sz="1600" dirty="0"/>
              <a:t> 101</a:t>
            </a:r>
            <a:endParaRPr lang="en-GB" sz="1600" dirty="0"/>
          </a:p>
          <a:p>
            <a:pPr eaLnBrk="1" hangingPunct="1"/>
            <a:r>
              <a:rPr lang="en-GB" sz="1600" dirty="0" err="1"/>
              <a:t>Turistik</a:t>
            </a:r>
            <a:r>
              <a:rPr lang="en-GB" sz="1600" dirty="0"/>
              <a:t> </a:t>
            </a:r>
            <a:r>
              <a:rPr lang="en-GB" sz="1600" dirty="0" err="1"/>
              <a:t>tesislerin</a:t>
            </a:r>
            <a:r>
              <a:rPr lang="en-GB" sz="1600" dirty="0"/>
              <a:t> </a:t>
            </a:r>
            <a:r>
              <a:rPr lang="en-GB" sz="1600" dirty="0" err="1"/>
              <a:t>toplam</a:t>
            </a:r>
            <a:r>
              <a:rPr lang="en-GB" sz="1600" dirty="0"/>
              <a:t> </a:t>
            </a:r>
            <a:r>
              <a:rPr lang="en-GB" sz="1600" dirty="0" err="1"/>
              <a:t>yatak</a:t>
            </a:r>
            <a:r>
              <a:rPr lang="en-GB" sz="1600" dirty="0"/>
              <a:t> </a:t>
            </a:r>
            <a:r>
              <a:rPr lang="en-GB" sz="1600" dirty="0" err="1"/>
              <a:t>sayısı</a:t>
            </a:r>
            <a:r>
              <a:rPr lang="en-GB" sz="1600" dirty="0"/>
              <a:t>: 20.702</a:t>
            </a:r>
            <a:endParaRPr lang="tr-TR" sz="1600" dirty="0"/>
          </a:p>
          <a:p>
            <a:pPr eaLnBrk="1" hangingPunct="1"/>
            <a:r>
              <a:rPr lang="tr-TR" sz="1600" dirty="0"/>
              <a:t>Mavi Bayrak ödüllü halk plajı </a:t>
            </a:r>
            <a:r>
              <a:rPr lang="en-GB" sz="1600" dirty="0" err="1"/>
              <a:t>sayısı</a:t>
            </a:r>
            <a:r>
              <a:rPr lang="en-GB" sz="1600" dirty="0"/>
              <a:t>: </a:t>
            </a:r>
            <a:r>
              <a:rPr lang="tr-TR" sz="1600" dirty="0"/>
              <a:t>3 </a:t>
            </a:r>
          </a:p>
          <a:p>
            <a:pPr eaLnBrk="1" hangingPunct="1"/>
            <a:r>
              <a:rPr lang="tr-TR" sz="1600" dirty="0"/>
              <a:t>M</a:t>
            </a:r>
            <a:r>
              <a:rPr lang="en-GB" sz="1600" dirty="0" err="1"/>
              <a:t>avi</a:t>
            </a:r>
            <a:r>
              <a:rPr lang="en-GB" sz="1600" dirty="0"/>
              <a:t> </a:t>
            </a:r>
            <a:r>
              <a:rPr lang="tr-TR" sz="1600" dirty="0"/>
              <a:t>B</a:t>
            </a:r>
            <a:r>
              <a:rPr lang="en-GB" sz="1600" dirty="0" err="1"/>
              <a:t>ayrak</a:t>
            </a:r>
            <a:r>
              <a:rPr lang="tr-TR" sz="1600" dirty="0"/>
              <a:t> ödüllü</a:t>
            </a:r>
            <a:r>
              <a:rPr lang="en-GB" sz="1600" dirty="0"/>
              <a:t> </a:t>
            </a:r>
            <a:r>
              <a:rPr lang="tr-TR" sz="1600" dirty="0"/>
              <a:t>tesis plajlar</a:t>
            </a:r>
            <a:r>
              <a:rPr lang="en-GB" sz="1600" dirty="0"/>
              <a:t>ı </a:t>
            </a:r>
            <a:r>
              <a:rPr lang="en-GB" sz="1600" dirty="0" err="1"/>
              <a:t>sayısı</a:t>
            </a:r>
            <a:r>
              <a:rPr lang="en-GB" sz="1600" dirty="0"/>
              <a:t>: </a:t>
            </a:r>
            <a:r>
              <a:rPr lang="tr-TR" sz="1600" dirty="0"/>
              <a:t>5</a:t>
            </a:r>
          </a:p>
          <a:p>
            <a:pPr eaLnBrk="1" hangingPunct="1"/>
            <a:r>
              <a:rPr lang="tr-TR" sz="1600" dirty="0"/>
              <a:t>Belediyenin toplam kıyı uzunluğu : 65 km</a:t>
            </a:r>
          </a:p>
          <a:p>
            <a:pPr eaLnBrk="1" hangingPunct="1">
              <a:buFont typeface="Wingdings 3" pitchFamily="18" charset="2"/>
              <a:buNone/>
            </a:pPr>
            <a:endParaRPr lang="tr-TR" sz="1600" dirty="0"/>
          </a:p>
          <a:p>
            <a:pPr eaLnBrk="1" hangingPunct="1"/>
            <a:endParaRPr lang="tr-TR" sz="1600" dirty="0"/>
          </a:p>
          <a:p>
            <a:pPr eaLnBrk="1" hangingPunct="1"/>
            <a:endParaRPr lang="tr-TR" sz="1600" dirty="0"/>
          </a:p>
          <a:p>
            <a:pPr eaLnBrk="1" hangingPunct="1"/>
            <a:endParaRPr lang="tr-TR" sz="1600" dirty="0"/>
          </a:p>
        </p:txBody>
      </p:sp>
      <p:pic>
        <p:nvPicPr>
          <p:cNvPr id="18435" name="Rectangle 2"/>
          <p:cNvPicPr>
            <a:picLocks noGrp="1" noChangeArrowheads="1"/>
          </p:cNvPicPr>
          <p:nvPr>
            <p:ph type="title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6200"/>
            <a:ext cx="8424862" cy="1158875"/>
          </a:xfrm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3" cstate="print"/>
          <a:srcRect l="10294" r="5882"/>
          <a:stretch>
            <a:fillRect/>
          </a:stretch>
        </p:blipFill>
        <p:spPr bwMode="auto">
          <a:xfrm>
            <a:off x="5562600" y="1066800"/>
            <a:ext cx="3429000" cy="2615615"/>
          </a:xfrm>
          <a:prstGeom prst="rect">
            <a:avLst/>
          </a:prstGeom>
          <a:noFill/>
        </p:spPr>
      </p:pic>
      <p:pic>
        <p:nvPicPr>
          <p:cNvPr id="7" name="8 Resim" descr="Resim1.jpg"/>
          <p:cNvPicPr>
            <a:picLocks noChangeAspect="1"/>
          </p:cNvPicPr>
          <p:nvPr/>
        </p:nvPicPr>
        <p:blipFill rotWithShape="1">
          <a:blip r:embed="rId4" cstate="print"/>
          <a:srcRect t="4545" r="14045" b="6818"/>
          <a:stretch/>
        </p:blipFill>
        <p:spPr>
          <a:xfrm>
            <a:off x="228600" y="3810000"/>
            <a:ext cx="8763000" cy="2971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533400" y="228600"/>
            <a:ext cx="7988300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EK-1</a:t>
            </a:r>
          </a:p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2025 YILINDA GERÇEKLEŞTİRİLEN ÇEVRE EĞİTİM ETKİNLİKLERİ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685800" y="6183312"/>
            <a:ext cx="80772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b="1" dirty="0">
                <a:solidFill>
                  <a:srgbClr val="FF0000"/>
                </a:solidFill>
                <a:latin typeface="+mn-lt"/>
              </a:rPr>
              <a:t>(Tablonun tek </a:t>
            </a:r>
            <a:r>
              <a:rPr lang="tr-TR" b="1" dirty="0" err="1">
                <a:solidFill>
                  <a:srgbClr val="FF0000"/>
                </a:solidFill>
                <a:latin typeface="+mn-lt"/>
              </a:rPr>
              <a:t>slayta</a:t>
            </a:r>
            <a:r>
              <a:rPr lang="tr-TR" b="1" dirty="0">
                <a:solidFill>
                  <a:srgbClr val="FF0000"/>
                </a:solidFill>
                <a:latin typeface="+mn-lt"/>
              </a:rPr>
              <a:t> sığmaması durumunda diğer </a:t>
            </a:r>
            <a:r>
              <a:rPr lang="tr-TR" b="1" dirty="0" err="1">
                <a:solidFill>
                  <a:srgbClr val="FF0000"/>
                </a:solidFill>
                <a:latin typeface="+mn-lt"/>
              </a:rPr>
              <a:t>slayta</a:t>
            </a:r>
            <a:r>
              <a:rPr lang="tr-TR" b="1" dirty="0">
                <a:solidFill>
                  <a:srgbClr val="FF0000"/>
                </a:solidFill>
                <a:latin typeface="+mn-lt"/>
              </a:rPr>
              <a:t> devam edebilirsiniz.)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152400" y="152400"/>
            <a:ext cx="1295400" cy="381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b="1" dirty="0">
                <a:solidFill>
                  <a:srgbClr val="FF0000"/>
                </a:solidFill>
                <a:latin typeface="+mn-lt"/>
              </a:rPr>
              <a:t>ÖRNEK</a:t>
            </a:r>
          </a:p>
        </p:txBody>
      </p:sp>
      <p:graphicFrame>
        <p:nvGraphicFramePr>
          <p:cNvPr id="6" name="Group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0864005"/>
              </p:ext>
            </p:extLst>
          </p:nvPr>
        </p:nvGraphicFramePr>
        <p:xfrm>
          <a:off x="457200" y="1143000"/>
          <a:ext cx="8305801" cy="4601851"/>
        </p:xfrm>
        <a:graphic>
          <a:graphicData uri="http://schemas.openxmlformats.org/drawingml/2006/table">
            <a:tbl>
              <a:tblPr/>
              <a:tblGrid>
                <a:gridCol w="308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35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8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652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4019"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Etkinliğin adı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Tarih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Yapılan eğitim etkinliği ile ilgili kısa öz değerlendirme</a:t>
                      </a:r>
                    </a:p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(etkinliğe katılım nasıldı, katılımcıların görüşleri neler oldu,</a:t>
                      </a:r>
                    </a:p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Etkinlik faydalı oldu diyebilir misiniz gibi)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229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SzPct val="65000"/>
                        <a:buFont typeface="Wingdings 3" pitchFamily="18" charset="2"/>
                        <a:buNone/>
                      </a:pPr>
                      <a:r>
                        <a:rPr lang="tr-TR" sz="1000" dirty="0">
                          <a:latin typeface="Calibri" panose="020F0502020204030204" pitchFamily="34" charset="0"/>
                        </a:rPr>
                        <a:t>DENİZ KAPLUMBAĞA KORUMA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15/06/2025</a:t>
                      </a: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Personellerimiz ile birlikte misafirlerimizle Kleopatra plajında deniz kaplumbağa koruma alanları yaptık</a:t>
                      </a: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1294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PLAJ TEMİZLİĞİ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01/07/2025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 Misafirlerimiz ve personellerimiz ile birlikte plaj temizliği gerçekleştirdik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9131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alt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GERİ DÖNÜŞÜM ATIKLARI HAKKINDA EĞİTİM VERİLMESİ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05.07.2025</a:t>
                      </a:r>
                    </a:p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Personellerimize geri dönüşüm atıkları hakkında bilgi verdik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0178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FİDAN DİKİMİ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08/08/2025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Personellerimizle birlikte fidan dikimi </a:t>
                      </a:r>
                      <a:r>
                        <a:rPr kumimoji="0" lang="tr-TR" sz="10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sağladk</a:t>
                      </a: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7425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GERİ DÖNÜŞÜM ENERJİ ÜZERİNDE PERSONEL ETKİNLİĞİ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15.08.2025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Otelimiz çatısında bulunan </a:t>
                      </a:r>
                      <a:r>
                        <a:rPr kumimoji="0" lang="tr-TR" sz="10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ges</a:t>
                      </a: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 panelleri personellerimize bilgi verildi ve enerji konusunda eğitim ve etkinlik yapıldı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6575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Dünya Çevre Günü Etkinliği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05.06.2025</a:t>
                      </a: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lang="en-US" sz="1000" dirty="0"/>
                        <a:t>An environmental meeting was held together with our staff</a:t>
                      </a: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914400" y="304800"/>
            <a:ext cx="7234238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ENVIRONMENTAL EDUCATION ACTIVITIES PERFORMED </a:t>
            </a:r>
          </a:p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IN THE YEAR 2025</a:t>
            </a:r>
            <a:endParaRPr lang="tr-TR" sz="24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685800" y="6183312"/>
            <a:ext cx="80772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b="1" dirty="0">
                <a:solidFill>
                  <a:srgbClr val="FF0000"/>
                </a:solidFill>
                <a:latin typeface="+mn-lt"/>
              </a:rPr>
              <a:t>(Tablonun tek </a:t>
            </a:r>
            <a:r>
              <a:rPr lang="tr-TR" b="1" dirty="0" err="1">
                <a:solidFill>
                  <a:srgbClr val="FF0000"/>
                </a:solidFill>
                <a:latin typeface="+mn-lt"/>
              </a:rPr>
              <a:t>slayta</a:t>
            </a:r>
            <a:r>
              <a:rPr lang="tr-TR" b="1" dirty="0">
                <a:solidFill>
                  <a:srgbClr val="FF0000"/>
                </a:solidFill>
                <a:latin typeface="+mn-lt"/>
              </a:rPr>
              <a:t> sığmaması durumunda diğer </a:t>
            </a:r>
            <a:r>
              <a:rPr lang="tr-TR" b="1" dirty="0" err="1">
                <a:solidFill>
                  <a:srgbClr val="FF0000"/>
                </a:solidFill>
                <a:latin typeface="+mn-lt"/>
              </a:rPr>
              <a:t>slayta</a:t>
            </a:r>
            <a:r>
              <a:rPr lang="tr-TR" b="1" dirty="0">
                <a:solidFill>
                  <a:srgbClr val="FF0000"/>
                </a:solidFill>
                <a:latin typeface="+mn-lt"/>
              </a:rPr>
              <a:t> devam edebilirsiniz.)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152400" y="152400"/>
            <a:ext cx="1295400" cy="381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b="1" dirty="0">
                <a:solidFill>
                  <a:srgbClr val="FF0000"/>
                </a:solidFill>
                <a:latin typeface="+mn-lt"/>
              </a:rPr>
              <a:t>ÖRNEK</a:t>
            </a:r>
          </a:p>
        </p:txBody>
      </p:sp>
      <p:graphicFrame>
        <p:nvGraphicFramePr>
          <p:cNvPr id="6" name="Group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8175501"/>
              </p:ext>
            </p:extLst>
          </p:nvPr>
        </p:nvGraphicFramePr>
        <p:xfrm>
          <a:off x="130176" y="1295400"/>
          <a:ext cx="9013824" cy="4648199"/>
        </p:xfrm>
        <a:graphic>
          <a:graphicData uri="http://schemas.openxmlformats.org/drawingml/2006/table">
            <a:tbl>
              <a:tblPr/>
              <a:tblGrid>
                <a:gridCol w="3343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00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93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800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9095"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b="1" dirty="0"/>
                        <a:t>Name of </a:t>
                      </a:r>
                      <a:r>
                        <a:rPr lang="tr-TR" sz="1100" b="1" dirty="0" err="1"/>
                        <a:t>the</a:t>
                      </a:r>
                      <a:r>
                        <a:rPr lang="tr-TR" sz="1100" b="1" dirty="0"/>
                        <a:t> </a:t>
                      </a:r>
                      <a:r>
                        <a:rPr lang="tr-TR" sz="1100" b="1" dirty="0" err="1"/>
                        <a:t>activity</a:t>
                      </a:r>
                      <a:endParaRPr lang="tr-TR" sz="1100" b="1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b="1" dirty="0" err="1"/>
                        <a:t>Date</a:t>
                      </a:r>
                      <a:endParaRPr lang="tr-TR" sz="1100" b="1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b="1" dirty="0" err="1">
                          <a:latin typeface="+mn-lt"/>
                          <a:ea typeface="Times New Roman"/>
                        </a:rPr>
                        <a:t>Short</a:t>
                      </a:r>
                      <a:r>
                        <a:rPr lang="tr-TR" sz="1100" b="1" dirty="0"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tr-TR" sz="1100" b="1" dirty="0" err="1">
                          <a:latin typeface="+mn-lt"/>
                          <a:ea typeface="Times New Roman"/>
                        </a:rPr>
                        <a:t>Assesment</a:t>
                      </a:r>
                      <a:r>
                        <a:rPr lang="tr-TR" sz="1100" b="1" dirty="0">
                          <a:latin typeface="+mn-lt"/>
                          <a:ea typeface="Times New Roman"/>
                        </a:rPr>
                        <a:t> of </a:t>
                      </a:r>
                      <a:r>
                        <a:rPr lang="tr-TR" sz="1100" b="1" dirty="0" err="1">
                          <a:latin typeface="+mn-lt"/>
                          <a:ea typeface="Times New Roman"/>
                        </a:rPr>
                        <a:t>the</a:t>
                      </a:r>
                      <a:r>
                        <a:rPr lang="tr-TR" sz="1100" b="1" dirty="0"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tr-TR" sz="1100" b="1" dirty="0" err="1">
                          <a:latin typeface="+mn-lt"/>
                          <a:ea typeface="Times New Roman"/>
                        </a:rPr>
                        <a:t>activity</a:t>
                      </a:r>
                      <a:r>
                        <a:rPr lang="tr-TR" sz="1100" dirty="0">
                          <a:latin typeface="+mn-lt"/>
                          <a:ea typeface="Times New Roman"/>
                        </a:rPr>
                        <a:t> (</a:t>
                      </a:r>
                      <a:r>
                        <a:rPr lang="tr-TR" sz="1100" dirty="0" err="1">
                          <a:latin typeface="+mn-lt"/>
                          <a:ea typeface="Times New Roman"/>
                        </a:rPr>
                        <a:t>did</a:t>
                      </a:r>
                      <a:r>
                        <a:rPr lang="tr-TR" sz="1100" dirty="0"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tr-TR" sz="1100" dirty="0" err="1">
                          <a:latin typeface="+mn-lt"/>
                          <a:ea typeface="Times New Roman"/>
                        </a:rPr>
                        <a:t>many</a:t>
                      </a:r>
                      <a:r>
                        <a:rPr lang="tr-TR" sz="1100" dirty="0"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tr-TR" sz="1100" dirty="0" err="1">
                          <a:latin typeface="+mn-lt"/>
                          <a:ea typeface="Times New Roman"/>
                        </a:rPr>
                        <a:t>people</a:t>
                      </a:r>
                      <a:r>
                        <a:rPr lang="tr-TR" sz="1100" dirty="0"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tr-TR" sz="1100" dirty="0" err="1">
                          <a:latin typeface="+mn-lt"/>
                          <a:ea typeface="Times New Roman"/>
                        </a:rPr>
                        <a:t>participate</a:t>
                      </a:r>
                      <a:r>
                        <a:rPr lang="tr-TR" sz="1100" dirty="0">
                          <a:latin typeface="+mn-lt"/>
                          <a:ea typeface="Times New Roman"/>
                        </a:rPr>
                        <a:t>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 err="1">
                          <a:latin typeface="+mn-lt"/>
                          <a:ea typeface="Times New Roman"/>
                        </a:rPr>
                        <a:t>what</a:t>
                      </a:r>
                      <a:r>
                        <a:rPr lang="tr-TR" sz="1100" dirty="0"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tr-TR" sz="1100" dirty="0" err="1">
                          <a:latin typeface="+mn-lt"/>
                          <a:ea typeface="Times New Roman"/>
                        </a:rPr>
                        <a:t>was</a:t>
                      </a:r>
                      <a:r>
                        <a:rPr lang="tr-TR" sz="1100" dirty="0"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tr-TR" sz="1100" dirty="0" err="1">
                          <a:latin typeface="+mn-lt"/>
                          <a:ea typeface="Times New Roman"/>
                        </a:rPr>
                        <a:t>the</a:t>
                      </a:r>
                      <a:r>
                        <a:rPr lang="tr-TR" sz="1100" dirty="0"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tr-TR" sz="1100" dirty="0" err="1">
                          <a:latin typeface="+mn-lt"/>
                          <a:ea typeface="Times New Roman"/>
                        </a:rPr>
                        <a:t>outcome</a:t>
                      </a:r>
                      <a:r>
                        <a:rPr lang="tr-TR" sz="1100" dirty="0">
                          <a:latin typeface="+mn-lt"/>
                          <a:ea typeface="Times New Roman"/>
                        </a:rPr>
                        <a:t>, </a:t>
                      </a:r>
                      <a:r>
                        <a:rPr lang="tr-TR" sz="1100" dirty="0" err="1">
                          <a:latin typeface="+mn-lt"/>
                          <a:ea typeface="Times New Roman"/>
                        </a:rPr>
                        <a:t>etc</a:t>
                      </a:r>
                      <a:r>
                        <a:rPr lang="tr-TR" sz="1100" dirty="0">
                          <a:latin typeface="+mn-lt"/>
                          <a:ea typeface="Times New Roman"/>
                        </a:rPr>
                        <a:t>).</a:t>
                      </a:r>
                    </a:p>
                  </a:txBody>
                  <a:tcPr marL="89535" marR="895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7377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100" dirty="0" err="1"/>
                        <a:t>Sea</a:t>
                      </a:r>
                      <a:r>
                        <a:rPr lang="tr-TR" sz="1100" dirty="0"/>
                        <a:t> </a:t>
                      </a:r>
                      <a:r>
                        <a:rPr lang="tr-TR" sz="1100" dirty="0" err="1"/>
                        <a:t>Turtle</a:t>
                      </a:r>
                      <a:r>
                        <a:rPr lang="tr-TR" sz="1100" dirty="0"/>
                        <a:t> </a:t>
                      </a:r>
                      <a:r>
                        <a:rPr lang="tr-TR" sz="1100" dirty="0" err="1"/>
                        <a:t>Protection</a:t>
                      </a:r>
                      <a:r>
                        <a:rPr lang="en-US" sz="1100" dirty="0"/>
                        <a:t>.</a:t>
                      </a:r>
                      <a:endParaRPr lang="tr-TR" sz="11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15/06/2025</a:t>
                      </a:r>
                      <a:endParaRPr kumimoji="0" lang="tr-T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Together with our staff, we created sea turtle protection areas for our guests on Kleopatra Beach</a:t>
                      </a:r>
                      <a:endParaRPr lang="tr-TR" sz="11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033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100" dirty="0"/>
                        <a:t>Cleopatra </a:t>
                      </a:r>
                      <a:r>
                        <a:rPr lang="tr-TR" sz="1100" dirty="0" err="1"/>
                        <a:t>Beach</a:t>
                      </a:r>
                      <a:r>
                        <a:rPr lang="tr-TR" sz="1100" dirty="0"/>
                        <a:t> </a:t>
                      </a:r>
                      <a:r>
                        <a:rPr lang="tr-TR" sz="1100" dirty="0" err="1"/>
                        <a:t>Cleaning</a:t>
                      </a:r>
                      <a:endParaRPr lang="tr-TR" sz="11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01.07.2025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Together with our guests and staff, we carried out a beach cleaning</a:t>
                      </a:r>
                      <a:endParaRPr lang="tr-TR" sz="11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7502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/>
                        <a:t>Providing Training on Recyclable Waste</a:t>
                      </a:r>
                      <a:endParaRPr lang="tr-TR" sz="11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05.07.2025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lang="en-US" sz="1100" dirty="0"/>
                        <a:t>We provided our staff with information about recyclable waste.</a:t>
                      </a:r>
                      <a:endParaRPr kumimoji="0" lang="tr-TR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7502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100" dirty="0" err="1"/>
                        <a:t>Sapling</a:t>
                      </a:r>
                      <a:r>
                        <a:rPr lang="tr-TR" sz="1100" dirty="0"/>
                        <a:t> </a:t>
                      </a:r>
                      <a:r>
                        <a:rPr lang="tr-TR" sz="1100" dirty="0" err="1"/>
                        <a:t>Planting</a:t>
                      </a:r>
                      <a:endParaRPr lang="tr-TR" sz="11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08.08.2025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Together with our staff, we carried out sapling planting</a:t>
                      </a:r>
                      <a:endParaRPr lang="tr-TR" sz="11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0345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100" dirty="0"/>
                        <a:t>S</a:t>
                      </a:r>
                      <a:r>
                        <a:rPr lang="en-US" sz="1100" dirty="0" err="1"/>
                        <a:t>taff</a:t>
                      </a:r>
                      <a:r>
                        <a:rPr lang="en-US" sz="1100" dirty="0"/>
                        <a:t> Activity on Recycling and Energy</a:t>
                      </a:r>
                      <a:endParaRPr lang="tr-TR" sz="11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15.08.2025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Information was provided to our staff about the solar panels on our hotel’s roof, and training and activities were carried out on energy</a:t>
                      </a:r>
                      <a:endParaRPr lang="tr-TR" sz="11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30345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100" dirty="0"/>
                        <a:t>World Environment </a:t>
                      </a:r>
                      <a:r>
                        <a:rPr lang="tr-TR" sz="1100" dirty="0" err="1"/>
                        <a:t>Day</a:t>
                      </a:r>
                      <a:r>
                        <a:rPr lang="tr-TR" sz="1100" dirty="0"/>
                        <a:t> </a:t>
                      </a:r>
                      <a:r>
                        <a:rPr lang="tr-TR" sz="1100" dirty="0" err="1"/>
                        <a:t>Event</a:t>
                      </a:r>
                      <a:endParaRPr lang="tr-TR" sz="11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05.06.2025</a:t>
                      </a:r>
                      <a:endParaRPr kumimoji="0" lang="tr-T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 people attended. Banners and posters were used to emphasize the importance of the environment day. It was a useful event.</a:t>
                      </a:r>
                      <a:endParaRPr lang="tr-TR" sz="11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533400" y="1981200"/>
            <a:ext cx="8229600" cy="2862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2025 YILI</a:t>
            </a:r>
            <a:br>
              <a:rPr lang="tr-TR" sz="3600" b="1" dirty="0">
                <a:latin typeface="+mn-lt"/>
              </a:rPr>
            </a:br>
            <a:r>
              <a:rPr lang="tr-TR" sz="3600" b="1" dirty="0">
                <a:latin typeface="+mn-lt"/>
              </a:rPr>
              <a:t> </a:t>
            </a:r>
            <a:r>
              <a:rPr lang="tr-TR" sz="3600" b="1" dirty="0">
                <a:solidFill>
                  <a:srgbClr val="002060"/>
                </a:solidFill>
                <a:latin typeface="+mn-lt"/>
              </a:rPr>
              <a:t>MAVİ BAYRAK</a:t>
            </a:r>
            <a:br>
              <a:rPr lang="tr-TR" sz="3600" b="1" dirty="0">
                <a:solidFill>
                  <a:srgbClr val="002060"/>
                </a:solidFill>
                <a:latin typeface="+mn-lt"/>
              </a:rPr>
            </a:br>
            <a:r>
              <a:rPr lang="tr-TR" sz="3600" b="1" dirty="0">
                <a:solidFill>
                  <a:srgbClr val="002060"/>
                </a:solidFill>
                <a:latin typeface="+mn-lt"/>
              </a:rPr>
              <a:t>ÇEVRE EĞİTİMİ ve BİLİNÇLENDİRME</a:t>
            </a:r>
            <a:br>
              <a:rPr lang="tr-TR" sz="3600" b="1" dirty="0">
                <a:solidFill>
                  <a:srgbClr val="002060"/>
                </a:solidFill>
                <a:latin typeface="+mn-lt"/>
              </a:rPr>
            </a:br>
            <a:r>
              <a:rPr lang="tr-TR" sz="3600" b="1" dirty="0">
                <a:solidFill>
                  <a:srgbClr val="002060"/>
                </a:solidFill>
                <a:latin typeface="+mn-lt"/>
              </a:rPr>
              <a:t>ETKİNLİKLERİNİN AÇIKLAMASI VE</a:t>
            </a:r>
          </a:p>
          <a:p>
            <a:pPr algn="ctr">
              <a:defRPr/>
            </a:pPr>
            <a:r>
              <a:rPr lang="tr-T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-BELGELER-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giyim, kişi, şahıs, mobilya, sandaly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5C9B9BDE-E158-43E9-75D4-F108F0545E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3" b="10778"/>
          <a:stretch>
            <a:fillRect/>
          </a:stretch>
        </p:blipFill>
        <p:spPr>
          <a:xfrm>
            <a:off x="457200" y="1481138"/>
            <a:ext cx="8229600" cy="4525962"/>
          </a:xfrm>
          <a:prstGeom prst="rect">
            <a:avLst/>
          </a:prstGeom>
          <a:noFill/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D7B06F2A-CD19-D283-F08A-9BD16F084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dirty="0"/>
              <a:t>DÜNYA ÇEVRE ETKİNLİĞİ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35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bina, ev, güneş enerjisi, güneş panel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0EDAFC3F-9B90-7BE7-F6FB-C47F388B88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05000"/>
            <a:ext cx="4877054" cy="3654742"/>
          </a:xfrm>
          <a:prstGeom prst="rect">
            <a:avLst/>
          </a:prstGeom>
        </p:spPr>
      </p:pic>
      <p:pic>
        <p:nvPicPr>
          <p:cNvPr id="7" name="Resim 6" descr="dış mekan, güneşle ilgili, güneş enerjisiyle çalışan, gökyüzü, güneş enerjis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89A74953-291C-3E59-6DB6-738F60C142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381000"/>
            <a:ext cx="3429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4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giyim, kişi, şahıs, grup, ayakkabı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140157EE-9748-2EC7-85A1-3DBA182FDF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814" y="533400"/>
            <a:ext cx="7978372" cy="530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9563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2437</TotalTime>
  <Words>730</Words>
  <Application>Microsoft Office PowerPoint</Application>
  <PresentationFormat>Ekran Gösterisi (4:3)</PresentationFormat>
  <Paragraphs>163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Arial</vt:lpstr>
      <vt:lpstr>Calibri</vt:lpstr>
      <vt:lpstr>Times New Roman</vt:lpstr>
      <vt:lpstr>Verdana</vt:lpstr>
      <vt:lpstr>Wingdings 2</vt:lpstr>
      <vt:lpstr>Wingdings 3</vt:lpstr>
      <vt:lpstr>Kalabalık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DÜNYA ÇEVRE ETKİNLİĞİ</vt:lpstr>
      <vt:lpstr>PowerPoint Sunusu</vt:lpstr>
      <vt:lpstr>PowerPoint Sunusu</vt:lpstr>
      <vt:lpstr>KARETTA YUVALARI KORUMA ALTINA ALINDI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oby</dc:creator>
  <cp:lastModifiedBy>Burak Han</cp:lastModifiedBy>
  <cp:revision>278</cp:revision>
  <cp:lastPrinted>1601-01-01T00:00:00Z</cp:lastPrinted>
  <dcterms:created xsi:type="dcterms:W3CDTF">1601-01-01T00:00:00Z</dcterms:created>
  <dcterms:modified xsi:type="dcterms:W3CDTF">2025-12-02T06:45:35Z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