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7" r:id="rId1"/>
  </p:sldMasterIdLst>
  <p:notesMasterIdLst>
    <p:notesMasterId r:id="rId8"/>
  </p:notesMasterIdLst>
  <p:handoutMasterIdLst>
    <p:handoutMasterId r:id="rId9"/>
  </p:handoutMasterIdLst>
  <p:sldIdLst>
    <p:sldId id="412" r:id="rId2"/>
    <p:sldId id="429" r:id="rId3"/>
    <p:sldId id="414" r:id="rId4"/>
    <p:sldId id="430" r:id="rId5"/>
    <p:sldId id="410" r:id="rId6"/>
    <p:sldId id="431" r:id="rId7"/>
  </p:sldIdLst>
  <p:sldSz cx="9144000" cy="6858000" type="screen4x3"/>
  <p:notesSz cx="6761163" cy="9942513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>
          <p15:clr>
            <a:srgbClr val="A4A3A4"/>
          </p15:clr>
        </p15:guide>
        <p15:guide id="2" pos="213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5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8DA0FD8-639D-458B-91F2-24B63368C866}" v="2" dt="2023-11-13T08:13:52.0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ema Uygulanmış Stil 1 - Vurgu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Tema Uygulanmış Stil 1 - Vurgu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25E5076-3810-47DD-B79F-674D7AD40C01}" styleName="Koyu Stil 1 - Vurgu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Koyu Stil 2 - Vurgu 1/Vurgu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95392" autoAdjust="0"/>
  </p:normalViewPr>
  <p:slideViewPr>
    <p:cSldViewPr>
      <p:cViewPr varScale="1">
        <p:scale>
          <a:sx n="109" d="100"/>
          <a:sy n="109" d="100"/>
        </p:scale>
        <p:origin x="142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2868" y="-90"/>
      </p:cViewPr>
      <p:guideLst>
        <p:guide orient="horz" pos="3132"/>
        <p:guide pos="213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5443" tIns="47721" rIns="95443" bIns="47721" rtlCol="0"/>
          <a:lstStyle>
            <a:lvl1pPr algn="l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5443" tIns="47721" rIns="95443" bIns="47721" rtlCol="0"/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BF44D1F3-05DD-4821-AD56-39C7A8B947F2}" type="datetimeFigureOut">
              <a:rPr lang="tr-TR"/>
              <a:pPr>
                <a:defRPr/>
              </a:pPr>
              <a:t>27.11.2025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5443" tIns="47721" rIns="95443" bIns="47721" rtlCol="0" anchor="b"/>
          <a:lstStyle>
            <a:lvl1pPr algn="l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95443" tIns="47721" rIns="95443" bIns="47721" rtlCol="0" anchor="b"/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5752ECAD-A54A-4EB0-9CFF-69A7FBF4000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03496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88112" tIns="44056" rIns="88112" bIns="44056" rtlCol="0"/>
          <a:lstStyle>
            <a:lvl1pPr algn="l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88112" tIns="44056" rIns="88112" bIns="44056" rtlCol="0"/>
          <a:lstStyle>
            <a:lvl1pPr algn="r">
              <a:defRPr sz="1200"/>
            </a:lvl1pPr>
          </a:lstStyle>
          <a:p>
            <a:pPr>
              <a:defRPr/>
            </a:pPr>
            <a:fld id="{60451BD8-E481-4123-AB1B-A3EA166D2298}" type="datetimeFigureOut">
              <a:rPr lang="tr-TR"/>
              <a:pPr>
                <a:defRPr/>
              </a:pPr>
              <a:t>27.11.2025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112" tIns="44056" rIns="88112" bIns="44056" rtlCol="0" anchor="ctr"/>
          <a:lstStyle/>
          <a:p>
            <a:pPr lvl="0"/>
            <a:endParaRPr lang="tr-TR" noProof="0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lIns="88112" tIns="44056" rIns="88112" bIns="44056" rtlCol="0">
            <a:normAutofit/>
          </a:bodyPr>
          <a:lstStyle/>
          <a:p>
            <a:pPr lvl="0"/>
            <a:r>
              <a:rPr lang="tr-TR" noProof="0"/>
              <a:t>Asıl metin stillerini düzenlemek için tıklatın</a:t>
            </a:r>
          </a:p>
          <a:p>
            <a:pPr lvl="1"/>
            <a:r>
              <a:rPr lang="tr-TR" noProof="0"/>
              <a:t>İkinci düzey</a:t>
            </a:r>
          </a:p>
          <a:p>
            <a:pPr lvl="2"/>
            <a:r>
              <a:rPr lang="tr-TR" noProof="0"/>
              <a:t>Üçüncü düzey</a:t>
            </a:r>
          </a:p>
          <a:p>
            <a:pPr lvl="3"/>
            <a:r>
              <a:rPr lang="tr-TR" noProof="0"/>
              <a:t>Dördüncü düzey</a:t>
            </a:r>
          </a:p>
          <a:p>
            <a:pPr lvl="4"/>
            <a:r>
              <a:rPr lang="tr-TR" noProof="0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88112" tIns="44056" rIns="88112" bIns="44056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88112" tIns="44056" rIns="88112" bIns="44056" rtlCol="0" anchor="b"/>
          <a:lstStyle>
            <a:lvl1pPr algn="r">
              <a:defRPr sz="1200"/>
            </a:lvl1pPr>
          </a:lstStyle>
          <a:p>
            <a:pPr>
              <a:defRPr/>
            </a:pPr>
            <a:fld id="{9312652C-EDC1-4F62-B3DC-A8B5ECA8D7A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72972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Dik Üçgen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1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18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8" name="19 Serbest Form"/>
            <p:cNvGrpSpPr>
              <a:grpSpLocks/>
            </p:cNvGrpSpPr>
            <p:nvPr/>
          </p:nvGrpSpPr>
          <p:grpSpPr bwMode="auto">
            <a:xfrm>
              <a:off x="-6686" y="4875025"/>
              <a:ext cx="9156783" cy="1996274"/>
              <a:chOff x="-6096" y="4992624"/>
              <a:chExt cx="9156192" cy="1877568"/>
            </a:xfrm>
          </p:grpSpPr>
          <p:pic>
            <p:nvPicPr>
              <p:cNvPr id="11" name="19 Serbest Form"/>
              <p:cNvPicPr>
                <a:picLocks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-6096" y="4992624"/>
                <a:ext cx="9156192" cy="1877568"/>
              </a:xfrm>
              <a:prstGeom prst="rect">
                <a:avLst/>
              </a:prstGeom>
              <a:noFill/>
            </p:spPr>
          </p:pic>
          <p:sp>
            <p:nvSpPr>
              <p:cNvPr id="12" name="Text Box 12"/>
              <p:cNvSpPr txBox="1">
                <a:spLocks noChangeArrowheads="1"/>
              </p:cNvSpPr>
              <p:nvPr/>
            </p:nvSpPr>
            <p:spPr bwMode="auto">
              <a:xfrm>
                <a:off x="590" y="5000960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34" charset="0"/>
                </a:endParaRPr>
              </a:p>
            </p:txBody>
          </p:sp>
        </p:grpSp>
        <p:pic>
          <p:nvPicPr>
            <p:cNvPr id="10" name="20 Düz Bağlayıcı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2783" y="4868544"/>
              <a:ext cx="9162879" cy="868509"/>
            </a:xfrm>
            <a:prstGeom prst="rect">
              <a:avLst/>
            </a:prstGeom>
            <a:noFill/>
          </p:spPr>
        </p:pic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/>
              <a:t>Asıl alt başlık stilini düzenlemek için tıklatın</a:t>
            </a:r>
            <a:endParaRPr lang="en-US"/>
          </a:p>
        </p:txBody>
      </p:sp>
      <p:sp>
        <p:nvSpPr>
          <p:cNvPr id="13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E7CFEFE1-9497-40D6-B64E-127F5C5F5052}" type="datetimeFigureOut">
              <a:rPr lang="en-US"/>
              <a:pPr>
                <a:defRPr/>
              </a:pPr>
              <a:t>11/27/2025</a:t>
            </a:fld>
            <a:endParaRPr lang="en-US"/>
          </a:p>
        </p:txBody>
      </p:sp>
      <p:sp>
        <p:nvSpPr>
          <p:cNvPr id="14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5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0EEB9AD7-D432-4B19-B9C0-B3F108136A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66CAB7-DD96-4C46-8A5C-CB05DF013225}" type="datetimeFigureOut">
              <a:rPr lang="en-US"/>
              <a:pPr>
                <a:defRPr/>
              </a:pPr>
              <a:t>11/27/2025</a:t>
            </a:fld>
            <a:endParaRPr lang="en-US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4D74EC-4864-4C22-B468-FFF81EFA8D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9494DC-6467-4219-8D86-3E15D82F85E6}" type="datetimeFigureOut">
              <a:rPr lang="en-US"/>
              <a:pPr>
                <a:defRPr/>
              </a:pPr>
              <a:t>11/27/2025</a:t>
            </a:fld>
            <a:endParaRPr lang="en-US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BFBAA-A2A0-4D96-AA43-22AEEE418E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14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188" y="6132513"/>
            <a:ext cx="1725612" cy="57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Resim 15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6086475"/>
            <a:ext cx="8382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DF3A6DD-D8DB-46AD-9D17-2E6703E46540}" type="datetimeFigureOut">
              <a:rPr lang="en-US"/>
              <a:pPr>
                <a:defRPr/>
              </a:pPr>
              <a:t>11/27/2025</a:t>
            </a:fld>
            <a:endParaRPr lang="en-US"/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/>
              <a:t>Konyaaltı Belediyesi 2011 Çevre Etkinlikleri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Köşeli Çift Ayraç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5" name="15 Köşeli Çift Ayraç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pic>
        <p:nvPicPr>
          <p:cNvPr id="6" name="Resim 20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3188" y="6183313"/>
            <a:ext cx="1803400" cy="59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Resim 21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53400" y="6086475"/>
            <a:ext cx="8382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8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5D18B2C-E7BB-4F7E-ABD3-6DA98AB72B75}" type="datetimeFigureOut">
              <a:rPr lang="en-US"/>
              <a:pPr>
                <a:defRPr/>
              </a:pPr>
              <a:t>11/27/2025</a:t>
            </a:fld>
            <a:endParaRPr lang="en-US"/>
          </a:p>
        </p:txBody>
      </p:sp>
      <p:sp>
        <p:nvSpPr>
          <p:cNvPr id="9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C323A7D-B0FD-4E8C-9C88-9DFB8E2BFC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D5094C4-A297-49D7-96F0-33CEAB06CFF1}" type="datetimeFigureOut">
              <a:rPr lang="en-US"/>
              <a:pPr>
                <a:defRPr/>
              </a:pPr>
              <a:t>11/27/2025</a:t>
            </a:fld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A7F1A69-DFD2-49C0-ABB3-B8B749E5AB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28CCF50-17B2-44C7-90DE-D9278420B168}" type="datetimeFigureOut">
              <a:rPr lang="en-US"/>
              <a:pPr>
                <a:defRPr/>
              </a:pPr>
              <a:t>11/27/2025</a:t>
            </a:fld>
            <a:endParaRPr lang="en-US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F6EFF64-E401-4C2D-B0F8-8FB7EB1D39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2EDFC48-5CB6-4B63-BCB4-775D0153B25F}" type="datetimeFigureOut">
              <a:rPr lang="en-US"/>
              <a:pPr>
                <a:defRPr/>
              </a:pPr>
              <a:t>11/27/2025</a:t>
            </a:fld>
            <a:endParaRPr lang="en-US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3F9290F-EE52-472D-A8CF-0655121663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9812FB-9D78-4C4F-98D9-859B2D2047B2}" type="datetimeFigureOut">
              <a:rPr lang="en-US"/>
              <a:pPr>
                <a:defRPr/>
              </a:pPr>
              <a:t>11/27/2025</a:t>
            </a:fld>
            <a:endParaRPr lang="en-US"/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95E8E5-0BFF-4152-9F88-90974256D3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F24582F-155F-4A2A-8631-58A2B563B4C6}" type="datetimeFigureOut">
              <a:rPr lang="en-US"/>
              <a:pPr>
                <a:defRPr/>
              </a:pPr>
              <a:t>11/27/2025</a:t>
            </a:fld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3BDF720-9785-42AD-8BAF-63B55038AC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 Serbest Form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15 Serbest Form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7" name="16 Dik Üçgen"/>
          <p:cNvGrpSpPr>
            <a:grpSpLocks/>
          </p:cNvGrpSpPr>
          <p:nvPr/>
        </p:nvGrpSpPr>
        <p:grpSpPr bwMode="auto">
          <a:xfrm>
            <a:off x="-12700" y="5784850"/>
            <a:ext cx="3414713" cy="1092200"/>
            <a:chOff x="-8" y="3644"/>
            <a:chExt cx="2151" cy="688"/>
          </a:xfrm>
        </p:grpSpPr>
        <p:pic>
          <p:nvPicPr>
            <p:cNvPr id="8" name="16 Dik Üçgen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-8" y="3644"/>
              <a:ext cx="2151" cy="688"/>
            </a:xfrm>
            <a:prstGeom prst="rect">
              <a:avLst/>
            </a:prstGeom>
            <a:noFill/>
          </p:spPr>
        </p:pic>
        <p:sp>
          <p:nvSpPr>
            <p:cNvPr id="9" name="Text Box 5"/>
            <p:cNvSpPr txBox="1">
              <a:spLocks noChangeArrowheads="1"/>
            </p:cNvSpPr>
            <p:nvPr/>
          </p:nvSpPr>
          <p:spPr bwMode="auto">
            <a:xfrm>
              <a:off x="175" y="4045"/>
              <a:ext cx="1071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pic>
        <p:nvPicPr>
          <p:cNvPr id="10" name="18 Düz Bağlayıcı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9050" y="5772150"/>
            <a:ext cx="3421063" cy="1109663"/>
          </a:xfrm>
          <a:prstGeom prst="rect">
            <a:avLst/>
          </a:prstGeom>
          <a:noFill/>
        </p:spPr>
      </p:pic>
      <p:sp>
        <p:nvSpPr>
          <p:cNvPr id="11" name="19 Köşeli Çift Ayraç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20 Köşeli Çift Ayraç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13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E0187142-E5F4-4F39-9BDF-DFE8E9AD46B6}" type="datetimeFigureOut">
              <a:rPr lang="en-US"/>
              <a:pPr>
                <a:defRPr/>
              </a:pPr>
              <a:t>11/27/2025</a:t>
            </a:fld>
            <a:endParaRPr lang="en-US"/>
          </a:p>
        </p:txBody>
      </p:sp>
      <p:sp>
        <p:nvSpPr>
          <p:cNvPr id="14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5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679458CA-6EAF-4C8D-9BF6-4CE6F47B3B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14" name="13 Dik Üçgen"/>
          <p:cNvGrpSpPr>
            <a:grpSpLocks/>
          </p:cNvGrpSpPr>
          <p:nvPr/>
        </p:nvGrpSpPr>
        <p:grpSpPr bwMode="auto">
          <a:xfrm>
            <a:off x="-12700" y="5784850"/>
            <a:ext cx="3414713" cy="1092200"/>
            <a:chOff x="-8" y="3644"/>
            <a:chExt cx="2151" cy="688"/>
          </a:xfrm>
        </p:grpSpPr>
        <p:pic>
          <p:nvPicPr>
            <p:cNvPr id="1028" name="13 Dik Üçgen"/>
            <p:cNvPicPr>
              <a:picLocks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-8" y="3644"/>
              <a:ext cx="2151" cy="688"/>
            </a:xfrm>
            <a:prstGeom prst="rect">
              <a:avLst/>
            </a:prstGeom>
            <a:noFill/>
          </p:spPr>
        </p:pic>
        <p:sp>
          <p:nvSpPr>
            <p:cNvPr id="1029" name="Text Box 5"/>
            <p:cNvSpPr txBox="1">
              <a:spLocks noChangeArrowheads="1"/>
            </p:cNvSpPr>
            <p:nvPr/>
          </p:nvSpPr>
          <p:spPr bwMode="auto">
            <a:xfrm>
              <a:off x="175" y="4045"/>
              <a:ext cx="1071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pic>
        <p:nvPicPr>
          <p:cNvPr id="15" name="14 Düz Bağlayıcı"/>
          <p:cNvPicPr>
            <a:picLocks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-19050" y="5772150"/>
            <a:ext cx="3421063" cy="1109663"/>
          </a:xfrm>
          <a:prstGeom prst="rect">
            <a:avLst/>
          </a:prstGeom>
          <a:noFill/>
        </p:spPr>
      </p:pic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A1BF6FE3-3E44-4B55-92E6-C9654512C626}" type="datetimeFigureOut">
              <a:rPr lang="en-US"/>
              <a:pPr>
                <a:defRPr/>
              </a:pPr>
              <a:t>11/27/2025</a:t>
            </a:fld>
            <a:endParaRPr lang="en-US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2D26E338-2473-4A60-9C96-6537E7AB8B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7" r:id="rId1"/>
    <p:sldLayoutId id="2147484048" r:id="rId2"/>
    <p:sldLayoutId id="2147484049" r:id="rId3"/>
    <p:sldLayoutId id="2147484050" r:id="rId4"/>
    <p:sldLayoutId id="2147484051" r:id="rId5"/>
    <p:sldLayoutId id="2147484052" r:id="rId6"/>
    <p:sldLayoutId id="2147484044" r:id="rId7"/>
    <p:sldLayoutId id="2147484053" r:id="rId8"/>
    <p:sldLayoutId id="2147484054" r:id="rId9"/>
    <p:sldLayoutId id="2147484045" r:id="rId10"/>
    <p:sldLayoutId id="214748404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533400" y="228600"/>
            <a:ext cx="7988300" cy="8302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tr-TR" sz="2400" b="1" dirty="0">
                <a:solidFill>
                  <a:srgbClr val="002060"/>
                </a:solidFill>
                <a:latin typeface="+mn-lt"/>
              </a:rPr>
              <a:t>EK-1</a:t>
            </a:r>
          </a:p>
          <a:p>
            <a:pPr algn="ctr">
              <a:defRPr/>
            </a:pPr>
            <a:r>
              <a:rPr lang="tr-TR" sz="2400" b="1" dirty="0">
                <a:solidFill>
                  <a:srgbClr val="002060"/>
                </a:solidFill>
                <a:latin typeface="+mn-lt"/>
              </a:rPr>
              <a:t>2025 YILINDA GERÇEKLEŞTİRİLEN ÇEVRE EĞİTİM ETKİNLİKLERİ</a:t>
            </a:r>
          </a:p>
        </p:txBody>
      </p:sp>
      <p:graphicFrame>
        <p:nvGraphicFramePr>
          <p:cNvPr id="6" name="Group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1830810"/>
              </p:ext>
            </p:extLst>
          </p:nvPr>
        </p:nvGraphicFramePr>
        <p:xfrm>
          <a:off x="152400" y="1143000"/>
          <a:ext cx="8763001" cy="5527969"/>
        </p:xfrm>
        <a:graphic>
          <a:graphicData uri="http://schemas.openxmlformats.org/drawingml/2006/table">
            <a:tbl>
              <a:tblPr/>
              <a:tblGrid>
                <a:gridCol w="3250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16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3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33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80729"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endParaRPr kumimoji="0" lang="tr-T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Etkinliğin adı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Tarih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Yapılan eğitim etkinliği ile ilgili kısa öz değerlendirme</a:t>
                      </a:r>
                    </a:p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(etkinliğe katılım nasıldı, katılımcıların görüşleri neler oldu,</a:t>
                      </a:r>
                    </a:p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Etkinlik faydalı oldu diyebilir misiniz gibi)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7072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65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lang="tr-TR" altLang="tr-TR" sz="1000" dirty="0">
                          <a:latin typeface="+mj-lt"/>
                        </a:rPr>
                        <a:t>Çevre Günü Etkinlikleri</a:t>
                      </a:r>
                    </a:p>
                    <a:p>
                      <a:pPr marL="342900" indent="-342900">
                        <a:buSzPct val="65000"/>
                        <a:buFont typeface="Wingdings 3" pitchFamily="18" charset="2"/>
                        <a:buNone/>
                      </a:pPr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Times New Roman" pitchFamily="18" charset="0"/>
                        </a:rPr>
                        <a:t>  05.06.2025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Yerel bölge okullarına eğitim verildi, Fidan dikim etkinliği gerçekleştirildi. Çocuklara </a:t>
                      </a:r>
                      <a:r>
                        <a:rPr lang="tr-TR" sz="1000" dirty="0" err="1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şapka,tişört</a:t>
                      </a:r>
                      <a:endParaRPr lang="tr-TR" sz="1000" dirty="0">
                        <a:solidFill>
                          <a:srgbClr val="000000"/>
                        </a:solidFill>
                        <a:latin typeface="+mj-lt"/>
                        <a:ea typeface="Calibri" pitchFamily="34" charset="0"/>
                        <a:cs typeface="Calibri" pitchFamily="34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 err="1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Vs</a:t>
                      </a:r>
                      <a:r>
                        <a:rPr lang="tr-TR" sz="1000" dirty="0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 dağıtıldı.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1949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>
                          <a:latin typeface="+mj-lt"/>
                        </a:rPr>
                        <a:t>Organik Bahçe Etkinlikleri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Times New Roman" pitchFamily="18" charset="0"/>
                        </a:rPr>
                        <a:t>05.06.2025</a:t>
                      </a: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9679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solidFill>
                            <a:prstClr val="black"/>
                          </a:solidFill>
                          <a:latin typeface="+mj-lt"/>
                        </a:rPr>
                        <a:t>Mavi Bayrak Töreni</a:t>
                      </a:r>
                      <a:endParaRPr lang="tr-TR" sz="1000" b="1" u="sng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tr-TR" alt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Times New Roman" pitchFamily="18" charset="0"/>
                        </a:rPr>
                        <a:t>24.05.2025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lang="tr-TR" sz="1000" dirty="0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Personel, misafirler</a:t>
                      </a:r>
                      <a:endParaRPr lang="tr-TR" sz="1000" dirty="0">
                        <a:latin typeface="+mj-lt"/>
                        <a:cs typeface="Arial" charset="0"/>
                      </a:endParaRPr>
                    </a:p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0285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solidFill>
                            <a:schemeClr val="dk1"/>
                          </a:solidFill>
                          <a:latin typeface="+mj-lt"/>
                          <a:cs typeface="Calibri" pitchFamily="34" charset="0"/>
                        </a:rPr>
                        <a:t>Çevre Eğitim Günü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Times New Roman" pitchFamily="18" charset="0"/>
                        </a:rPr>
                        <a:t>22.04.2025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lang="tr-TR" sz="1000" dirty="0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Bölgede bulunan okullarla çevre bilinçlendirme eğitimleri düzenlendi. </a:t>
                      </a:r>
                      <a:r>
                        <a:rPr lang="tr-TR" sz="1000" dirty="0" err="1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Çocuklaraın</a:t>
                      </a:r>
                      <a:r>
                        <a:rPr lang="tr-TR" sz="1000" dirty="0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 bu konuda bilinçlendirilmesi sağlandı.</a:t>
                      </a: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41705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Caretta </a:t>
                      </a:r>
                      <a:r>
                        <a:rPr kumimoji="0" lang="tr-TR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Caretta</a:t>
                      </a: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 Yumurtlama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Dönemi Başlangıcı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Times New Roman" pitchFamily="18" charset="0"/>
                        </a:rPr>
                        <a:t> 06.06.2025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lang="tr-TR" sz="1000" dirty="0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Bölgemizde </a:t>
                      </a:r>
                      <a:r>
                        <a:rPr lang="tr-TR" sz="1000" dirty="0" err="1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caretta</a:t>
                      </a:r>
                      <a:r>
                        <a:rPr lang="tr-TR" sz="1000" dirty="0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tr-TR" sz="1000" dirty="0" err="1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caretta</a:t>
                      </a:r>
                      <a:r>
                        <a:rPr lang="tr-TR" sz="1000" dirty="0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 tesisler tarafından korunma altına alınıyor. Yumurtlama dönemleri takip ediliyor ve yuvalar korunma altına alınıyor.</a:t>
                      </a:r>
                    </a:p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7491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Sorgun Orman Temizliği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   07.05.2025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Bölgede bulunan otellerde orman temizliği etkinlikleri gerçekleştirildi.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57491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Çevre Bilinci ve Sıfır Atık Eğitimi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 04.06.2025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Çevre bilici ve sıfır atık eğitimi okullarda verildi.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1556825"/>
                  </a:ext>
                </a:extLst>
              </a:tr>
            </a:tbl>
          </a:graphicData>
        </a:graphic>
      </p:graphicFrame>
      <p:sp>
        <p:nvSpPr>
          <p:cNvPr id="3" name="Metin kutusu 2">
            <a:extLst>
              <a:ext uri="{FF2B5EF4-FFF2-40B4-BE49-F238E27FC236}">
                <a16:creationId xmlns:a16="http://schemas.microsoft.com/office/drawing/2014/main" id="{29AF7CAF-6689-1FD2-6CCA-47B979B2BCB2}"/>
              </a:ext>
            </a:extLst>
          </p:cNvPr>
          <p:cNvSpPr txBox="1"/>
          <p:nvPr/>
        </p:nvSpPr>
        <p:spPr>
          <a:xfrm>
            <a:off x="3886200" y="2514600"/>
            <a:ext cx="47244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tr-TR" sz="1000" b="0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Bölgede bulunan yerel ürünlerin tanıtılması için otellerde bulunan organik bahçelerde tesis misafirleriyle etkinlikler gerçekleştirildi.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>
            <a:extLst>
              <a:ext uri="{FF2B5EF4-FFF2-40B4-BE49-F238E27FC236}">
                <a16:creationId xmlns:a16="http://schemas.microsoft.com/office/drawing/2014/main" id="{7E5BEC64-89F1-AD42-F250-812B284E67EF}"/>
              </a:ext>
            </a:extLst>
          </p:cNvPr>
          <p:cNvSpPr txBox="1"/>
          <p:nvPr/>
        </p:nvSpPr>
        <p:spPr>
          <a:xfrm>
            <a:off x="880717" y="228600"/>
            <a:ext cx="729366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r-TR" sz="2400" b="1" dirty="0">
                <a:solidFill>
                  <a:srgbClr val="002060"/>
                </a:solidFill>
                <a:latin typeface="+mn-lt"/>
              </a:rPr>
              <a:t>EK-1</a:t>
            </a:r>
          </a:p>
          <a:p>
            <a:pPr algn="ctr">
              <a:defRPr/>
            </a:pPr>
            <a:r>
              <a:rPr lang="tr-TR" sz="2400" b="1" dirty="0">
                <a:solidFill>
                  <a:srgbClr val="002060"/>
                </a:solidFill>
                <a:latin typeface="+mn-lt"/>
              </a:rPr>
              <a:t>2025 YILINDA GERÇEKLEŞTİRİLEN ÇEVRE EĞİTİM ETKİNLİKLERİ</a:t>
            </a:r>
          </a:p>
        </p:txBody>
      </p:sp>
      <p:graphicFrame>
        <p:nvGraphicFramePr>
          <p:cNvPr id="3" name="Group 50">
            <a:extLst>
              <a:ext uri="{FF2B5EF4-FFF2-40B4-BE49-F238E27FC236}">
                <a16:creationId xmlns:a16="http://schemas.microsoft.com/office/drawing/2014/main" id="{C6987648-BCA5-D1A9-DE1F-0340656F62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4071921"/>
              </p:ext>
            </p:extLst>
          </p:nvPr>
        </p:nvGraphicFramePr>
        <p:xfrm>
          <a:off x="476705" y="1524000"/>
          <a:ext cx="8101688" cy="4175722"/>
        </p:xfrm>
        <a:graphic>
          <a:graphicData uri="http://schemas.openxmlformats.org/drawingml/2006/table">
            <a:tbl>
              <a:tblPr/>
              <a:tblGrid>
                <a:gridCol w="495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36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5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6867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39661"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endParaRPr kumimoji="0" lang="tr-T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Etkinliğin adı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Tarih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Yapılan eğitim etkinliği ile ilgili kısa öz değerlendirme</a:t>
                      </a:r>
                    </a:p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(etkinliğe katılım nasıldı, katılımcıların görüşleri neler oldu,</a:t>
                      </a:r>
                    </a:p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Etkinlik faydalı oldu diyebilir misiniz gibi)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5451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8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65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TEMA Vakfı 10.000 adet fidan bağışı</a:t>
                      </a:r>
                    </a:p>
                    <a:p>
                      <a:pPr marL="342900" indent="-342900">
                        <a:buSzPct val="65000"/>
                        <a:buFont typeface="Wingdings 3" pitchFamily="18" charset="2"/>
                        <a:buNone/>
                      </a:pPr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Arial" panose="020B0604020202020204" pitchFamily="34" charset="0"/>
                        </a:rPr>
                        <a:t>27.06.2025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4151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Fidan dikimi etkinliği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Arial" panose="020B0604020202020204" pitchFamily="34" charset="0"/>
                        </a:rPr>
                        <a:t>09.06.2025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Times New Roman" pitchFamily="18" charset="0"/>
                        </a:rPr>
                        <a:t>Bölgede fidan dikme etkinlikleri gerçekleştirildi.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2290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Sahil Temizliği Etkinliği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tr-TR" alt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Arial" panose="020B0604020202020204" pitchFamily="34" charset="0"/>
                        </a:rPr>
                        <a:t>20.06.2025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lang="tr-TR" sz="1000" u="none" dirty="0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Sezonda sahillerimizin temizlenmesi için sahil temizliği etkinlikleri düzenlendi.</a:t>
                      </a:r>
                    </a:p>
                    <a:p>
                      <a:pPr marL="109538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4594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</a:t>
                      </a:r>
                    </a:p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endParaRPr kumimoji="0" lang="tr-T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Atık malzemelerle etkinlik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Arial" panose="020B0604020202020204" pitchFamily="34" charset="0"/>
                        </a:rPr>
                        <a:t>12.06.2025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lang="tr-TR" sz="1000" u="none" dirty="0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Otellerimizde çocuklar için atık malzemelerden etkinlikler düzenlendi ve çocuklarla bu tarz eğitici aktiviteler yapıldı.</a:t>
                      </a:r>
                    </a:p>
                    <a:p>
                      <a:pPr marL="109538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1551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Çeltikçi ilkokulu ve TEMA  işbirliğinde kutlamalar ve etkinlik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Arial" panose="020B0604020202020204" pitchFamily="34" charset="0"/>
                        </a:rPr>
                        <a:t>07.06.2025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lang="tr-TR" sz="1000" u="none" dirty="0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Çeltikçi ilkokulu ile TEMA işbirliğinde uçurtma etkinlikleri </a:t>
                      </a:r>
                      <a:r>
                        <a:rPr lang="tr-TR" sz="1000" u="none" dirty="0" err="1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vs</a:t>
                      </a:r>
                      <a:r>
                        <a:rPr lang="tr-TR" sz="1000" u="none" dirty="0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 düzenlendi.</a:t>
                      </a:r>
                    </a:p>
                    <a:p>
                      <a:pPr marL="109538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9410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Tohum topu çevre aktivitesi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04.06.2025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u="none" dirty="0">
                          <a:solidFill>
                            <a:srgbClr val="000000"/>
                          </a:solidFill>
                          <a:latin typeface="+mj-lt"/>
                          <a:ea typeface="Calibri" pitchFamily="34" charset="0"/>
                          <a:cs typeface="Calibri" pitchFamily="34" charset="0"/>
                        </a:rPr>
                        <a:t>Otellerde çocuklar için tohum topu etkinlikleri düzenlendi.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Metin kutusu 3">
            <a:extLst>
              <a:ext uri="{FF2B5EF4-FFF2-40B4-BE49-F238E27FC236}">
                <a16:creationId xmlns:a16="http://schemas.microsoft.com/office/drawing/2014/main" id="{28022A7E-F6DE-8F77-C391-8B7A4EFA0A48}"/>
              </a:ext>
            </a:extLst>
          </p:cNvPr>
          <p:cNvSpPr txBox="1"/>
          <p:nvPr/>
        </p:nvSpPr>
        <p:spPr>
          <a:xfrm>
            <a:off x="3962400" y="2209800"/>
            <a:ext cx="381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u="none" dirty="0">
                <a:solidFill>
                  <a:srgbClr val="000000"/>
                </a:solidFill>
                <a:latin typeface="+mj-lt"/>
                <a:ea typeface="Calibri" pitchFamily="34" charset="0"/>
                <a:cs typeface="Calibri" pitchFamily="34" charset="0"/>
              </a:rPr>
              <a:t>Bölgede bulunan bazı oteller TEMA vakfına bağışta bulundular ve TEMA işbirliği ile bazı etkinliklere katılım sağladılar.</a:t>
            </a:r>
          </a:p>
        </p:txBody>
      </p:sp>
    </p:spTree>
    <p:extLst>
      <p:ext uri="{BB962C8B-B14F-4D97-AF65-F5344CB8AC3E}">
        <p14:creationId xmlns:p14="http://schemas.microsoft.com/office/powerpoint/2010/main" val="24635216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838200" y="381000"/>
            <a:ext cx="7350919" cy="83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r-TR" sz="2400" b="1" dirty="0">
                <a:solidFill>
                  <a:srgbClr val="002060"/>
                </a:solidFill>
                <a:latin typeface="+mn-lt"/>
              </a:rPr>
              <a:t>ENVIRONMENTAL EDUCATION ACTIVITIES PERFORMED </a:t>
            </a:r>
          </a:p>
          <a:p>
            <a:pPr algn="ctr">
              <a:defRPr/>
            </a:pPr>
            <a:r>
              <a:rPr lang="tr-TR" sz="2400" b="1" dirty="0">
                <a:solidFill>
                  <a:srgbClr val="002060"/>
                </a:solidFill>
                <a:latin typeface="+mn-lt"/>
              </a:rPr>
              <a:t>IN THE YEAR 2025</a:t>
            </a:r>
            <a:endParaRPr lang="tr-TR" sz="2400" dirty="0">
              <a:solidFill>
                <a:srgbClr val="002060"/>
              </a:solidFill>
              <a:latin typeface="+mn-lt"/>
            </a:endParaRPr>
          </a:p>
        </p:txBody>
      </p:sp>
      <p:graphicFrame>
        <p:nvGraphicFramePr>
          <p:cNvPr id="6" name="Group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7528372"/>
              </p:ext>
            </p:extLst>
          </p:nvPr>
        </p:nvGraphicFramePr>
        <p:xfrm>
          <a:off x="130176" y="1295400"/>
          <a:ext cx="8709024" cy="5105399"/>
        </p:xfrm>
        <a:graphic>
          <a:graphicData uri="http://schemas.openxmlformats.org/drawingml/2006/table">
            <a:tbl>
              <a:tblPr/>
              <a:tblGrid>
                <a:gridCol w="3230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07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37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014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5102"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endParaRPr kumimoji="0" lang="tr-T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b="1" dirty="0">
                          <a:latin typeface="+mj-lt"/>
                        </a:rPr>
                        <a:t>Name of </a:t>
                      </a:r>
                      <a:r>
                        <a:rPr lang="tr-TR" sz="1000" b="1" dirty="0" err="1">
                          <a:latin typeface="+mj-lt"/>
                        </a:rPr>
                        <a:t>the</a:t>
                      </a:r>
                      <a:r>
                        <a:rPr lang="tr-TR" sz="1000" b="1" dirty="0">
                          <a:latin typeface="+mj-lt"/>
                        </a:rPr>
                        <a:t> </a:t>
                      </a:r>
                      <a:r>
                        <a:rPr lang="tr-TR" sz="1000" b="1" dirty="0" err="1">
                          <a:latin typeface="+mj-lt"/>
                        </a:rPr>
                        <a:t>activity</a:t>
                      </a:r>
                      <a:endParaRPr lang="tr-TR" sz="1000" b="1" dirty="0"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b="1" dirty="0" err="1">
                          <a:latin typeface="+mj-lt"/>
                        </a:rPr>
                        <a:t>Date</a:t>
                      </a:r>
                      <a:endParaRPr lang="tr-TR" sz="1000" b="1" dirty="0"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b="1" dirty="0" err="1">
                          <a:latin typeface="+mj-lt"/>
                          <a:ea typeface="Times New Roman"/>
                        </a:rPr>
                        <a:t>Short</a:t>
                      </a:r>
                      <a:r>
                        <a:rPr lang="tr-TR" sz="1000" b="1" dirty="0">
                          <a:latin typeface="+mj-lt"/>
                          <a:ea typeface="Times New Roman"/>
                        </a:rPr>
                        <a:t> </a:t>
                      </a:r>
                      <a:r>
                        <a:rPr lang="tr-TR" sz="1000" b="1" dirty="0" err="1">
                          <a:latin typeface="+mj-lt"/>
                          <a:ea typeface="Times New Roman"/>
                        </a:rPr>
                        <a:t>Assesment</a:t>
                      </a:r>
                      <a:r>
                        <a:rPr lang="tr-TR" sz="1000" b="1" dirty="0">
                          <a:latin typeface="+mj-lt"/>
                          <a:ea typeface="Times New Roman"/>
                        </a:rPr>
                        <a:t> of </a:t>
                      </a:r>
                      <a:r>
                        <a:rPr lang="tr-TR" sz="1000" b="1" dirty="0" err="1">
                          <a:latin typeface="+mj-lt"/>
                          <a:ea typeface="Times New Roman"/>
                        </a:rPr>
                        <a:t>the</a:t>
                      </a:r>
                      <a:r>
                        <a:rPr lang="tr-TR" sz="1000" b="1" dirty="0">
                          <a:latin typeface="+mj-lt"/>
                          <a:ea typeface="Times New Roman"/>
                        </a:rPr>
                        <a:t> </a:t>
                      </a:r>
                      <a:r>
                        <a:rPr lang="tr-TR" sz="1000" b="1" dirty="0" err="1">
                          <a:latin typeface="+mj-lt"/>
                          <a:ea typeface="Times New Roman"/>
                        </a:rPr>
                        <a:t>activity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 (</a:t>
                      </a:r>
                      <a:r>
                        <a:rPr lang="tr-TR" sz="1000" dirty="0" err="1">
                          <a:latin typeface="+mj-lt"/>
                          <a:ea typeface="Times New Roman"/>
                        </a:rPr>
                        <a:t>did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 </a:t>
                      </a:r>
                      <a:r>
                        <a:rPr lang="tr-TR" sz="1000" dirty="0" err="1">
                          <a:latin typeface="+mj-lt"/>
                          <a:ea typeface="Times New Roman"/>
                        </a:rPr>
                        <a:t>many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 </a:t>
                      </a:r>
                      <a:r>
                        <a:rPr lang="tr-TR" sz="1000" dirty="0" err="1">
                          <a:latin typeface="+mj-lt"/>
                          <a:ea typeface="Times New Roman"/>
                        </a:rPr>
                        <a:t>people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 </a:t>
                      </a:r>
                      <a:r>
                        <a:rPr lang="tr-TR" sz="1000" dirty="0" err="1">
                          <a:latin typeface="+mj-lt"/>
                          <a:ea typeface="Times New Roman"/>
                        </a:rPr>
                        <a:t>participate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>
                          <a:latin typeface="+mj-lt"/>
                          <a:ea typeface="Times New Roman"/>
                        </a:rPr>
                        <a:t>what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 </a:t>
                      </a:r>
                      <a:r>
                        <a:rPr lang="tr-TR" sz="1000" dirty="0" err="1">
                          <a:latin typeface="+mj-lt"/>
                          <a:ea typeface="Times New Roman"/>
                        </a:rPr>
                        <a:t>was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 </a:t>
                      </a:r>
                      <a:r>
                        <a:rPr lang="tr-TR" sz="1000" dirty="0" err="1">
                          <a:latin typeface="+mj-lt"/>
                          <a:ea typeface="Times New Roman"/>
                        </a:rPr>
                        <a:t>the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 </a:t>
                      </a:r>
                      <a:r>
                        <a:rPr lang="tr-TR" sz="1000" dirty="0" err="1">
                          <a:latin typeface="+mj-lt"/>
                          <a:ea typeface="Times New Roman"/>
                        </a:rPr>
                        <a:t>outcome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, </a:t>
                      </a:r>
                      <a:r>
                        <a:rPr lang="tr-TR" sz="1000" dirty="0" err="1">
                          <a:latin typeface="+mj-lt"/>
                          <a:ea typeface="Times New Roman"/>
                        </a:rPr>
                        <a:t>etc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).</a:t>
                      </a:r>
                    </a:p>
                  </a:txBody>
                  <a:tcPr marL="89535" marR="895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4646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Environment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Day</a:t>
                      </a: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Events</a:t>
                      </a: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Times New Roman" pitchFamily="18" charset="0"/>
                        </a:rPr>
                        <a:t>05.06.2025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Training was provided to local schools, sapling planting activities were held. Hats, t-shirts etc. were distributed to children.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0669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Organic</a:t>
                      </a: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Gardening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Activitie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Times New Roman" pitchFamily="18" charset="0"/>
                        </a:rPr>
                        <a:t>05.06.2025</a:t>
                      </a: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lang="en-US" sz="1000" dirty="0"/>
                      </a:br>
                      <a:r>
                        <a:rPr kumimoji="0" lang="en-US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order to promote local products in the region, events were held with facility guests in the organic gardens located in the hotels.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6806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Blue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Flag</a:t>
                      </a: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Ceremony</a:t>
                      </a:r>
                      <a:endParaRPr kumimoji="0" lang="tr-TR" sz="1000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Times New Roman" pitchFamily="18" charset="0"/>
                        </a:rPr>
                        <a:t>24.05.2025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Staff</a:t>
                      </a: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guests</a:t>
                      </a:r>
                      <a:endParaRPr kumimoji="0" lang="tr-TR" sz="1000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6806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Environmental</a:t>
                      </a: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Education</a:t>
                      </a: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Day</a:t>
                      </a:r>
                      <a:endParaRPr kumimoji="0" lang="tr-TR" sz="1000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Times New Roman" pitchFamily="18" charset="0"/>
                        </a:rPr>
                        <a:t>22.04.2025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Environmental awareness training was organized with schools in the region. Children were made aware of this issue.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3790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Beginning of Caretta </a:t>
                      </a:r>
                      <a:r>
                        <a:rPr kumimoji="0" lang="en-US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Caretta</a:t>
                      </a:r>
                      <a:r>
                        <a:rPr kumimoji="0" lang="en-US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Spawning Period</a:t>
                      </a:r>
                    </a:p>
                    <a:p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Times New Roman" pitchFamily="18" charset="0"/>
                        </a:rPr>
                        <a:t>06.06.2025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In our region, the caretta </a:t>
                      </a:r>
                      <a:r>
                        <a:rPr lang="en-US" sz="1000" dirty="0" err="1"/>
                        <a:t>caretta</a:t>
                      </a:r>
                      <a:r>
                        <a:rPr lang="en-US" sz="1000" dirty="0"/>
                        <a:t> is protected by facilities. Their egg-laying periods are monitored and nests are protected.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73790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Sorgun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Forest</a:t>
                      </a: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Cleaning</a:t>
                      </a:r>
                      <a:endParaRPr kumimoji="0" lang="tr-TR" sz="1000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07.05.2025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Forest cleaning activities were held in hotels in the region.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73790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Environmental Awareness and Zero Waste Training</a:t>
                      </a:r>
                    </a:p>
                    <a:p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04.06.2025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Environmental awareness and zero waste education was given in schools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276993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50">
            <a:extLst>
              <a:ext uri="{FF2B5EF4-FFF2-40B4-BE49-F238E27FC236}">
                <a16:creationId xmlns:a16="http://schemas.microsoft.com/office/drawing/2014/main" id="{FBBDCA23-0111-9089-0BA9-87B95CB7A3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522164"/>
              </p:ext>
            </p:extLst>
          </p:nvPr>
        </p:nvGraphicFramePr>
        <p:xfrm>
          <a:off x="304800" y="685800"/>
          <a:ext cx="8794559" cy="4331609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97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37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014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5102"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endParaRPr kumimoji="0" lang="tr-T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b="1" dirty="0">
                          <a:latin typeface="+mj-lt"/>
                        </a:rPr>
                        <a:t>Name of </a:t>
                      </a:r>
                      <a:r>
                        <a:rPr lang="tr-TR" sz="1000" b="1" dirty="0" err="1">
                          <a:latin typeface="+mj-lt"/>
                        </a:rPr>
                        <a:t>the</a:t>
                      </a:r>
                      <a:r>
                        <a:rPr lang="tr-TR" sz="1000" b="1" dirty="0">
                          <a:latin typeface="+mj-lt"/>
                        </a:rPr>
                        <a:t> </a:t>
                      </a:r>
                      <a:r>
                        <a:rPr lang="tr-TR" sz="1000" b="1" dirty="0" err="1">
                          <a:latin typeface="+mj-lt"/>
                        </a:rPr>
                        <a:t>activity</a:t>
                      </a:r>
                      <a:endParaRPr lang="tr-TR" sz="1000" b="1" dirty="0"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b="1" dirty="0" err="1">
                          <a:latin typeface="+mj-lt"/>
                        </a:rPr>
                        <a:t>Date</a:t>
                      </a:r>
                      <a:endParaRPr lang="tr-TR" sz="1000" b="1" dirty="0"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b="1" dirty="0" err="1">
                          <a:latin typeface="+mj-lt"/>
                          <a:ea typeface="Times New Roman"/>
                        </a:rPr>
                        <a:t>Short</a:t>
                      </a:r>
                      <a:r>
                        <a:rPr lang="tr-TR" sz="1000" b="1" dirty="0">
                          <a:latin typeface="+mj-lt"/>
                          <a:ea typeface="Times New Roman"/>
                        </a:rPr>
                        <a:t> </a:t>
                      </a:r>
                      <a:r>
                        <a:rPr lang="tr-TR" sz="1000" b="1" dirty="0" err="1">
                          <a:latin typeface="+mj-lt"/>
                          <a:ea typeface="Times New Roman"/>
                        </a:rPr>
                        <a:t>Assesment</a:t>
                      </a:r>
                      <a:r>
                        <a:rPr lang="tr-TR" sz="1000" b="1" dirty="0">
                          <a:latin typeface="+mj-lt"/>
                          <a:ea typeface="Times New Roman"/>
                        </a:rPr>
                        <a:t> of </a:t>
                      </a:r>
                      <a:r>
                        <a:rPr lang="tr-TR" sz="1000" b="1" dirty="0" err="1">
                          <a:latin typeface="+mj-lt"/>
                          <a:ea typeface="Times New Roman"/>
                        </a:rPr>
                        <a:t>the</a:t>
                      </a:r>
                      <a:r>
                        <a:rPr lang="tr-TR" sz="1000" b="1" dirty="0">
                          <a:latin typeface="+mj-lt"/>
                          <a:ea typeface="Times New Roman"/>
                        </a:rPr>
                        <a:t> </a:t>
                      </a:r>
                      <a:r>
                        <a:rPr lang="tr-TR" sz="1000" b="1" dirty="0" err="1">
                          <a:latin typeface="+mj-lt"/>
                          <a:ea typeface="Times New Roman"/>
                        </a:rPr>
                        <a:t>activity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 (</a:t>
                      </a:r>
                      <a:r>
                        <a:rPr lang="tr-TR" sz="1000" dirty="0" err="1">
                          <a:latin typeface="+mj-lt"/>
                          <a:ea typeface="Times New Roman"/>
                        </a:rPr>
                        <a:t>did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 </a:t>
                      </a:r>
                      <a:r>
                        <a:rPr lang="tr-TR" sz="1000" dirty="0" err="1">
                          <a:latin typeface="+mj-lt"/>
                          <a:ea typeface="Times New Roman"/>
                        </a:rPr>
                        <a:t>many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 </a:t>
                      </a:r>
                      <a:r>
                        <a:rPr lang="tr-TR" sz="1000" dirty="0" err="1">
                          <a:latin typeface="+mj-lt"/>
                          <a:ea typeface="Times New Roman"/>
                        </a:rPr>
                        <a:t>people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 </a:t>
                      </a:r>
                      <a:r>
                        <a:rPr lang="tr-TR" sz="1000" dirty="0" err="1">
                          <a:latin typeface="+mj-lt"/>
                          <a:ea typeface="Times New Roman"/>
                        </a:rPr>
                        <a:t>participate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>
                          <a:latin typeface="+mj-lt"/>
                          <a:ea typeface="Times New Roman"/>
                        </a:rPr>
                        <a:t>what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 </a:t>
                      </a:r>
                      <a:r>
                        <a:rPr lang="tr-TR" sz="1000" dirty="0" err="1">
                          <a:latin typeface="+mj-lt"/>
                          <a:ea typeface="Times New Roman"/>
                        </a:rPr>
                        <a:t>was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 </a:t>
                      </a:r>
                      <a:r>
                        <a:rPr lang="tr-TR" sz="1000" dirty="0" err="1">
                          <a:latin typeface="+mj-lt"/>
                          <a:ea typeface="Times New Roman"/>
                        </a:rPr>
                        <a:t>the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 </a:t>
                      </a:r>
                      <a:r>
                        <a:rPr lang="tr-TR" sz="1000" dirty="0" err="1">
                          <a:latin typeface="+mj-lt"/>
                          <a:ea typeface="Times New Roman"/>
                        </a:rPr>
                        <a:t>outcome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, </a:t>
                      </a:r>
                      <a:r>
                        <a:rPr lang="tr-TR" sz="1000" dirty="0" err="1">
                          <a:latin typeface="+mj-lt"/>
                          <a:ea typeface="Times New Roman"/>
                        </a:rPr>
                        <a:t>etc</a:t>
                      </a:r>
                      <a:r>
                        <a:rPr lang="tr-TR" sz="1000" dirty="0">
                          <a:latin typeface="+mj-lt"/>
                          <a:ea typeface="Times New Roman"/>
                        </a:rPr>
                        <a:t>).</a:t>
                      </a:r>
                    </a:p>
                  </a:txBody>
                  <a:tcPr marL="89535" marR="895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4646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8</a:t>
                      </a:r>
                    </a:p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endParaRPr kumimoji="0" lang="tr-TR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TEMA Foundation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donates</a:t>
                      </a: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10,000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saplings</a:t>
                      </a:r>
                      <a:endParaRPr kumimoji="0" lang="tr-TR" sz="1000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Arial" panose="020B0604020202020204" pitchFamily="34" charset="0"/>
                        </a:rPr>
                        <a:t>27.06.2025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Some hotels in the region made donations to the TEMA foundation and participated in some events in cooperation with TEMA.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0669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Fidan dikimi etkinliği</a:t>
                      </a:r>
                    </a:p>
                    <a:p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Arial" panose="020B0604020202020204" pitchFamily="34" charset="0"/>
                        </a:rPr>
                        <a:t>09.06.2025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Sapling planting activities were held in the region.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6806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Beach</a:t>
                      </a: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Clean-up</a:t>
                      </a: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Event</a:t>
                      </a:r>
                      <a:endParaRPr kumimoji="0" lang="tr-TR" sz="1000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Arial" panose="020B0604020202020204" pitchFamily="34" charset="0"/>
                        </a:rPr>
                        <a:t>20.06.2025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br>
                        <a:rPr lang="en-US" sz="1000" dirty="0"/>
                      </a:br>
                      <a:r>
                        <a:rPr kumimoji="0" lang="en-US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Beach cleaning events were organized to clean our beaches during the season.</a:t>
                      </a:r>
                      <a:endParaRPr kumimoji="0" lang="tr-T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6806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Effectiveness</a:t>
                      </a: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with</a:t>
                      </a: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waste</a:t>
                      </a: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materials</a:t>
                      </a:r>
                      <a:endParaRPr kumimoji="0" lang="tr-TR" sz="1000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Arial" panose="020B0604020202020204" pitchFamily="34" charset="0"/>
                        </a:rPr>
                        <a:t>12.06.2025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lang="en-US" sz="1000" dirty="0"/>
                      </a:br>
                      <a:r>
                        <a:rPr kumimoji="0" lang="en-US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our hotels, activities were organized using waste materials for children and such educational activities were carried out with children.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3790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Celebrations and event in cooperation with </a:t>
                      </a:r>
                      <a:r>
                        <a:rPr kumimoji="0" lang="en-US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Çeltikçi</a:t>
                      </a:r>
                      <a:r>
                        <a:rPr kumimoji="0" lang="en-US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primary school and TEMA</a:t>
                      </a:r>
                    </a:p>
                    <a:p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 pitchFamily="49" charset="-128"/>
                          <a:cs typeface="Arial" panose="020B0604020202020204" pitchFamily="34" charset="0"/>
                        </a:rPr>
                        <a:t>07.06.2025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Kite flying events etc. were </a:t>
                      </a:r>
                      <a:r>
                        <a:rPr lang="en-US" sz="1000" dirty="0" err="1"/>
                        <a:t>organised</a:t>
                      </a:r>
                      <a:r>
                        <a:rPr lang="en-US" sz="1000" dirty="0"/>
                        <a:t> in cooperation with </a:t>
                      </a:r>
                      <a:r>
                        <a:rPr lang="en-US" sz="1000" dirty="0" err="1"/>
                        <a:t>Çeltikçi</a:t>
                      </a:r>
                      <a:r>
                        <a:rPr lang="en-US" sz="1000" dirty="0"/>
                        <a:t> Primary School and TEMA.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73790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tr-T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Seed</a:t>
                      </a: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ball</a:t>
                      </a: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environmental</a:t>
                      </a:r>
                      <a:r>
                        <a:rPr kumimoji="0" lang="tr-TR" sz="1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activity</a:t>
                      </a:r>
                      <a:endParaRPr kumimoji="0" lang="tr-TR" sz="1000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04.06.2025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Seed ball events were organized for children in hotels.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7082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kutusu"/>
          <p:cNvSpPr txBox="1"/>
          <p:nvPr/>
        </p:nvSpPr>
        <p:spPr>
          <a:xfrm>
            <a:off x="439737" y="-66897"/>
            <a:ext cx="8264525" cy="8302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tr-TR" sz="2400" b="1" dirty="0">
                <a:solidFill>
                  <a:srgbClr val="002060"/>
                </a:solidFill>
                <a:latin typeface="+mn-lt"/>
              </a:rPr>
              <a:t>EK-2</a:t>
            </a:r>
          </a:p>
          <a:p>
            <a:pPr algn="ctr">
              <a:defRPr/>
            </a:pPr>
            <a:r>
              <a:rPr lang="tr-TR" sz="2400" b="1" dirty="0">
                <a:solidFill>
                  <a:srgbClr val="002060"/>
                </a:solidFill>
                <a:latin typeface="+mn-lt"/>
              </a:rPr>
              <a:t>2026 YILINDA GERÇEKLEŞTİRİLECEK ÇEVRE EĞİTİM ETKİNLİKLERİ</a:t>
            </a:r>
          </a:p>
        </p:txBody>
      </p:sp>
      <p:sp>
        <p:nvSpPr>
          <p:cNvPr id="33881" name="10 Metin kutusu"/>
          <p:cNvSpPr txBox="1">
            <a:spLocks noChangeArrowheads="1"/>
          </p:cNvSpPr>
          <p:nvPr/>
        </p:nvSpPr>
        <p:spPr bwMode="auto">
          <a:xfrm>
            <a:off x="3610775" y="5767626"/>
            <a:ext cx="5088252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000" b="1" dirty="0"/>
              <a:t>ETKİNLİKLERİN HİTAP ETTİĞİ BÖLGE:</a:t>
            </a:r>
            <a:r>
              <a:rPr lang="tr-TR" sz="1000" dirty="0"/>
              <a:t>  </a:t>
            </a:r>
            <a:r>
              <a:rPr lang="tr-TR" sz="1000" b="1" dirty="0">
                <a:solidFill>
                  <a:srgbClr val="FF0000"/>
                </a:solidFill>
              </a:rPr>
              <a:t>KIZILAĞAÇ</a:t>
            </a:r>
          </a:p>
          <a:p>
            <a:r>
              <a:rPr lang="tr-TR" sz="1000" dirty="0"/>
              <a:t>( REGION OF ACTIVITES )</a:t>
            </a:r>
            <a:r>
              <a:rPr lang="tr-TR" sz="1000" i="1" dirty="0"/>
              <a:t> </a:t>
            </a:r>
            <a:r>
              <a:rPr lang="tr-TR" sz="1000" dirty="0"/>
              <a:t> </a:t>
            </a:r>
          </a:p>
          <a:p>
            <a:r>
              <a:rPr lang="tr-TR" sz="1000" b="1" dirty="0"/>
              <a:t> </a:t>
            </a:r>
            <a:endParaRPr lang="tr-TR" sz="1000" dirty="0"/>
          </a:p>
          <a:p>
            <a:r>
              <a:rPr lang="tr-TR" sz="1000" b="1" dirty="0"/>
              <a:t>ETKİNLİKLERİ ORGANİZE EDEN BELEDİYE-DERNEK VEYA İŞLETME</a:t>
            </a:r>
            <a:r>
              <a:rPr lang="tr-TR" sz="1000" dirty="0"/>
              <a:t> </a:t>
            </a:r>
            <a:r>
              <a:rPr lang="tr-TR" sz="1000" b="1" dirty="0"/>
              <a:t>: </a:t>
            </a:r>
            <a:r>
              <a:rPr lang="tr-TR" sz="1000" b="1" dirty="0">
                <a:solidFill>
                  <a:srgbClr val="FF0000"/>
                </a:solidFill>
              </a:rPr>
              <a:t>KİTUYAD</a:t>
            </a:r>
          </a:p>
          <a:p>
            <a:r>
              <a:rPr lang="tr-TR" sz="1000" dirty="0"/>
              <a:t>( ACTIVITIES ORGANIZED BY )</a:t>
            </a:r>
          </a:p>
        </p:txBody>
      </p:sp>
      <p:graphicFrame>
        <p:nvGraphicFramePr>
          <p:cNvPr id="2" name="9 Tablo">
            <a:extLst>
              <a:ext uri="{FF2B5EF4-FFF2-40B4-BE49-F238E27FC236}">
                <a16:creationId xmlns:a16="http://schemas.microsoft.com/office/drawing/2014/main" id="{545829AB-5DC8-1C26-325A-A080AB0B72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2606110"/>
              </p:ext>
            </p:extLst>
          </p:nvPr>
        </p:nvGraphicFramePr>
        <p:xfrm>
          <a:off x="350041" y="844854"/>
          <a:ext cx="8478840" cy="48486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9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30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43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548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552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06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0625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9976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7378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8645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7316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72143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Aktivite adı ve kategorisi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Hedef grup ve yeri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Aktivitenin amacı ve içeriği 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tr-TR" sz="1000" kern="1200" dirty="0"/>
                        <a:t>Planlanan tarih</a:t>
                      </a:r>
                      <a:endParaRPr lang="tr-TR" sz="10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 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/>
                        <a:t>Name and category of the activity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err="1"/>
                        <a:t>Target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Group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and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place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/>
                        <a:t>Aim and content of the activity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tr-TR" sz="1000" kern="1200" dirty="0" err="1"/>
                        <a:t>Date</a:t>
                      </a:r>
                      <a:r>
                        <a:rPr kumimoji="0" lang="tr-TR" sz="1000" kern="1200" dirty="0"/>
                        <a:t> of </a:t>
                      </a:r>
                      <a:r>
                        <a:rPr kumimoji="0" lang="tr-TR" sz="1000" kern="1200" dirty="0" err="1"/>
                        <a:t>the</a:t>
                      </a:r>
                      <a:r>
                        <a:rPr kumimoji="0" lang="tr-TR" sz="1000" kern="1200" dirty="0"/>
                        <a:t> </a:t>
                      </a:r>
                      <a:r>
                        <a:rPr kumimoji="0" lang="tr-TR" sz="1000" kern="1200" dirty="0" err="1"/>
                        <a:t>activity</a:t>
                      </a:r>
                      <a:endParaRPr lang="tr-TR" sz="10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558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1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/>
                        <a:t>Sahil Temizliği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a-DK" sz="1000" u="none" strike="noStrike"/>
                        <a:t>Yöre Halkı, Öğrenciler ve Diğer Ülke Halkları </a:t>
                      </a:r>
                      <a:endParaRPr lang="da-DK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/>
                        <a:t>Temiz sahil bilincinin yayılması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Haziran</a:t>
                      </a:r>
                      <a:r>
                        <a:rPr lang="tr-TR" sz="1000" baseline="0" dirty="0"/>
                        <a:t> </a:t>
                      </a:r>
                      <a:r>
                        <a:rPr lang="tr-TR" sz="1000" dirty="0"/>
                        <a:t> 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1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 err="1"/>
                        <a:t>Coast</a:t>
                      </a:r>
                      <a:r>
                        <a:rPr lang="tr-TR" sz="1000" u="none" strike="noStrike" dirty="0"/>
                        <a:t> Cleanning</a:t>
                      </a:r>
                      <a:endParaRPr lang="en-US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/>
                        <a:t>Kızılağaç</a:t>
                      </a:r>
                      <a:r>
                        <a:rPr lang="en-US" sz="1000" u="none" strike="noStrike" dirty="0"/>
                        <a:t> populace, students and turkey populace</a:t>
                      </a:r>
                      <a:endParaRPr lang="en-US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u="none" strike="noStrike" dirty="0"/>
                        <a:t> Spread of clean beach awareness</a:t>
                      </a:r>
                      <a:endParaRPr lang="en-US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/>
                        <a:t>June</a:t>
                      </a:r>
                      <a:r>
                        <a:rPr lang="tr-TR" sz="1000" dirty="0"/>
                        <a:t> 2026</a:t>
                      </a:r>
                    </a:p>
                  </a:txBody>
                  <a:tcPr marL="68577" marR="68577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132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2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/>
                        <a:t>Ağaç</a:t>
                      </a:r>
                      <a:r>
                        <a:rPr lang="tr-TR" sz="1000" baseline="0" dirty="0"/>
                        <a:t> dikimi</a:t>
                      </a:r>
                      <a:endParaRPr lang="tr-TR" sz="1000" dirty="0"/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000" u="none" strike="noStrike" dirty="0"/>
                        <a:t>Yöre Halkı, Öğrenciler  </a:t>
                      </a:r>
                      <a:endParaRPr lang="da-DK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u="none" strike="noStrike" dirty="0"/>
                        <a:t>Öğr. ve velilerin çevre bitki canlılığına dikkatlilerini çekmek</a:t>
                      </a:r>
                      <a:endParaRPr lang="tr-TR" sz="1000" dirty="0"/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/>
                        <a:t>Haziran 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r>
                        <a:rPr lang="tr-TR" sz="1000" dirty="0"/>
                        <a:t>   2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r>
                        <a:rPr lang="tr-TR" sz="1000" dirty="0"/>
                        <a:t>   </a:t>
                      </a:r>
                      <a:r>
                        <a:rPr lang="tr-TR" sz="1000" dirty="0" err="1"/>
                        <a:t>Tree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planting</a:t>
                      </a:r>
                      <a:endParaRPr lang="tr-TR" sz="1000" dirty="0"/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r>
                        <a:rPr lang="tr-TR" sz="1000" dirty="0"/>
                        <a:t>Students </a:t>
                      </a:r>
                      <a:r>
                        <a:rPr lang="tr-TR" sz="1000" dirty="0" err="1"/>
                        <a:t>parents</a:t>
                      </a:r>
                      <a:r>
                        <a:rPr lang="tr-TR" sz="1000" baseline="0" dirty="0"/>
                        <a:t> </a:t>
                      </a:r>
                      <a:r>
                        <a:rPr lang="tr-TR" sz="1000" baseline="0" dirty="0" err="1"/>
                        <a:t>and</a:t>
                      </a:r>
                      <a:r>
                        <a:rPr lang="tr-TR" sz="1000" baseline="0" dirty="0"/>
                        <a:t> Manavgat </a:t>
                      </a:r>
                      <a:r>
                        <a:rPr lang="tr-TR" sz="1000" baseline="0" dirty="0" err="1"/>
                        <a:t>populace</a:t>
                      </a:r>
                      <a:endParaRPr lang="tr-TR" sz="1000" dirty="0"/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/>
                        <a:t>To attract attention to </a:t>
                      </a:r>
                      <a:r>
                        <a:rPr lang="tr-TR" sz="1000" u="none" strike="noStrike" dirty="0" err="1"/>
                        <a:t>planting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 err="1"/>
                        <a:t>June</a:t>
                      </a:r>
                      <a:r>
                        <a:rPr lang="tr-TR" sz="1000" dirty="0"/>
                        <a:t> 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151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3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/>
                        <a:t>Çevre Eğitim Günleri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Öğrenciler, Personel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/>
                        <a:t>Çevre bilincinin artması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Temmuz 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/>
                        <a:t>Environmental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Education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Days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Students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/>
                        <a:t>Increased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awareness</a:t>
                      </a:r>
                      <a:r>
                        <a:rPr lang="tr-TR" sz="1000" dirty="0"/>
                        <a:t> of </a:t>
                      </a:r>
                      <a:r>
                        <a:rPr lang="tr-TR" sz="1000" dirty="0" err="1"/>
                        <a:t>the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environment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info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/>
                        <a:t>June</a:t>
                      </a:r>
                      <a:r>
                        <a:rPr lang="tr-TR" sz="1000" dirty="0"/>
                        <a:t> 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0763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4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Caretta </a:t>
                      </a:r>
                      <a:r>
                        <a:rPr lang="tr-TR" sz="1000" dirty="0" err="1"/>
                        <a:t>Caretta</a:t>
                      </a:r>
                      <a:r>
                        <a:rPr lang="tr-TR" sz="1000" dirty="0"/>
                        <a:t> Yumurtlama Dönemi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/>
                        <a:t>Otel misafirleri ve çalışanları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/>
                        <a:t>Yumurtlama dönemi farkındalığı ve yumurtlama bölgesi korumasının sağlanması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Temmuz 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chemeClr val="dk1"/>
                          </a:solidFill>
                          <a:latin typeface="+mn-lt"/>
                          <a:cs typeface="+mn-cs"/>
                        </a:rPr>
                        <a:t>4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Caretta </a:t>
                      </a:r>
                      <a:r>
                        <a:rPr lang="tr-TR" sz="1000" dirty="0" err="1"/>
                        <a:t>Caretta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Spawning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Period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Hotel </a:t>
                      </a:r>
                      <a:r>
                        <a:rPr lang="tr-TR" sz="1000" dirty="0" err="1"/>
                        <a:t>staff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and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guests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/>
                        <a:t>Providing spawning period awareness and spawning zone protection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/>
                        <a:t>July</a:t>
                      </a:r>
                      <a:r>
                        <a:rPr lang="tr-TR" sz="1000" dirty="0"/>
                        <a:t> 2026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959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5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/>
                        <a:t>Mavi Bayrak Töreni</a:t>
                      </a:r>
                      <a:endParaRPr lang="tr-TR" sz="1000" dirty="0"/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000" u="none" strike="noStrike"/>
                        <a:t>Yöre Halkı, Öğrenciler ve Diğer Ülke Halkları</a:t>
                      </a:r>
                      <a:r>
                        <a:rPr lang="tr-TR" sz="1000" u="none" strike="noStrike"/>
                        <a:t>ı</a:t>
                      </a:r>
                      <a:endParaRPr lang="tr-TR" sz="1000" dirty="0"/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</a:t>
                      </a:r>
                      <a:r>
                        <a:rPr kumimoji="0" lang="tr-TR" sz="10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avi Bayrak Programının farkındalığını arttırmak</a:t>
                      </a:r>
                      <a:endParaRPr lang="tr-TR" sz="1000" dirty="0"/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/>
                        <a:t>Mayıs 2026</a:t>
                      </a: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r>
                        <a:rPr lang="tr-TR" sz="1000" dirty="0"/>
                        <a:t>  5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r>
                        <a:rPr lang="tr-TR" sz="1000" dirty="0"/>
                        <a:t>Blue </a:t>
                      </a:r>
                      <a:r>
                        <a:rPr lang="tr-TR" sz="1000" dirty="0" err="1"/>
                        <a:t>Flag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Ceremony</a:t>
                      </a:r>
                      <a:endParaRPr lang="tr-TR" sz="1000" dirty="0"/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u="none" strike="noStrike" dirty="0"/>
                        <a:t>Kızılağaç</a:t>
                      </a:r>
                      <a:r>
                        <a:rPr lang="en-US" sz="1000" u="none" strike="noStrike" dirty="0"/>
                        <a:t> populace, students and turkey populace</a:t>
                      </a:r>
                      <a:endParaRPr lang="en-US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000" dirty="0"/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u="none" strike="noStrike" dirty="0"/>
                        <a:t> Raising awareness of the Blue Flag Program</a:t>
                      </a:r>
                      <a:endParaRPr lang="en-US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/>
                        <a:t>May 2026</a:t>
                      </a:r>
                    </a:p>
                  </a:txBody>
                  <a:tcPr marL="68577" marR="68577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FA43A3CE-B554-CF27-CD05-C15F11677A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148690"/>
              </p:ext>
            </p:extLst>
          </p:nvPr>
        </p:nvGraphicFramePr>
        <p:xfrm>
          <a:off x="457200" y="533400"/>
          <a:ext cx="8478840" cy="22483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">
                  <a:extLst>
                    <a:ext uri="{9D8B030D-6E8A-4147-A177-3AD203B41FA5}">
                      <a16:colId xmlns:a16="http://schemas.microsoft.com/office/drawing/2014/main" val="290492817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3263705629"/>
                    </a:ext>
                  </a:extLst>
                </a:gridCol>
                <a:gridCol w="704335">
                  <a:extLst>
                    <a:ext uri="{9D8B030D-6E8A-4147-A177-3AD203B41FA5}">
                      <a16:colId xmlns:a16="http://schemas.microsoft.com/office/drawing/2014/main" val="604858131"/>
                    </a:ext>
                  </a:extLst>
                </a:gridCol>
                <a:gridCol w="1054899">
                  <a:extLst>
                    <a:ext uri="{9D8B030D-6E8A-4147-A177-3AD203B41FA5}">
                      <a16:colId xmlns:a16="http://schemas.microsoft.com/office/drawing/2014/main" val="1915362759"/>
                    </a:ext>
                  </a:extLst>
                </a:gridCol>
                <a:gridCol w="735527">
                  <a:extLst>
                    <a:ext uri="{9D8B030D-6E8A-4147-A177-3AD203B41FA5}">
                      <a16:colId xmlns:a16="http://schemas.microsoft.com/office/drawing/2014/main" val="4007500290"/>
                    </a:ext>
                  </a:extLst>
                </a:gridCol>
                <a:gridCol w="220659">
                  <a:extLst>
                    <a:ext uri="{9D8B030D-6E8A-4147-A177-3AD203B41FA5}">
                      <a16:colId xmlns:a16="http://schemas.microsoft.com/office/drawing/2014/main" val="219547296"/>
                    </a:ext>
                  </a:extLst>
                </a:gridCol>
                <a:gridCol w="306259">
                  <a:extLst>
                    <a:ext uri="{9D8B030D-6E8A-4147-A177-3AD203B41FA5}">
                      <a16:colId xmlns:a16="http://schemas.microsoft.com/office/drawing/2014/main" val="3763653742"/>
                    </a:ext>
                  </a:extLst>
                </a:gridCol>
                <a:gridCol w="1099760">
                  <a:extLst>
                    <a:ext uri="{9D8B030D-6E8A-4147-A177-3AD203B41FA5}">
                      <a16:colId xmlns:a16="http://schemas.microsoft.com/office/drawing/2014/main" val="1477668856"/>
                    </a:ext>
                  </a:extLst>
                </a:gridCol>
                <a:gridCol w="1073782">
                  <a:extLst>
                    <a:ext uri="{9D8B030D-6E8A-4147-A177-3AD203B41FA5}">
                      <a16:colId xmlns:a16="http://schemas.microsoft.com/office/drawing/2014/main" val="1906680719"/>
                    </a:ext>
                  </a:extLst>
                </a:gridCol>
                <a:gridCol w="986455">
                  <a:extLst>
                    <a:ext uri="{9D8B030D-6E8A-4147-A177-3AD203B41FA5}">
                      <a16:colId xmlns:a16="http://schemas.microsoft.com/office/drawing/2014/main" val="1676056939"/>
                    </a:ext>
                  </a:extLst>
                </a:gridCol>
                <a:gridCol w="773164">
                  <a:extLst>
                    <a:ext uri="{9D8B030D-6E8A-4147-A177-3AD203B41FA5}">
                      <a16:colId xmlns:a16="http://schemas.microsoft.com/office/drawing/2014/main" val="181938132"/>
                    </a:ext>
                  </a:extLst>
                </a:gridCol>
              </a:tblGrid>
              <a:tr h="72143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Aktivite adı ve kategorisi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Hedef grup ve yeri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Aktivitenin amacı ve içeriği 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tr-TR" sz="1000" kern="1200" dirty="0"/>
                        <a:t>Planlanan tarih</a:t>
                      </a:r>
                      <a:endParaRPr lang="tr-TR" sz="10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 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/>
                        <a:t>Name and category of the activity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err="1"/>
                        <a:t>Target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Group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and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place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/>
                        <a:t>Aim and content of the activity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tr-TR" sz="1000" kern="1200" dirty="0" err="1"/>
                        <a:t>Date</a:t>
                      </a:r>
                      <a:r>
                        <a:rPr kumimoji="0" lang="tr-TR" sz="1000" kern="1200" dirty="0"/>
                        <a:t> of </a:t>
                      </a:r>
                      <a:r>
                        <a:rPr kumimoji="0" lang="tr-TR" sz="1000" kern="1200" dirty="0" err="1"/>
                        <a:t>the</a:t>
                      </a:r>
                      <a:r>
                        <a:rPr kumimoji="0" lang="tr-TR" sz="1000" kern="1200" dirty="0"/>
                        <a:t> </a:t>
                      </a:r>
                      <a:r>
                        <a:rPr kumimoji="0" lang="tr-TR" sz="1000" kern="1200" dirty="0" err="1"/>
                        <a:t>activity</a:t>
                      </a:r>
                      <a:endParaRPr lang="tr-TR" sz="10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extLst>
                  <a:ext uri="{0D108BD9-81ED-4DB2-BD59-A6C34878D82A}">
                    <a16:rowId xmlns:a16="http://schemas.microsoft.com/office/drawing/2014/main" val="2443271248"/>
                  </a:ext>
                </a:extLst>
              </a:tr>
              <a:tr h="73558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b="0" i="0" u="none" strike="noStrike" dirty="0">
                          <a:latin typeface="Arial" pitchFamily="34" charset="0"/>
                          <a:cs typeface="Arial" pitchFamily="34" charset="0"/>
                        </a:rPr>
                        <a:t>Eko-okul etkinliği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/>
                        <a:t>Öğrenciler, Personel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 fontAlgn="t"/>
                      <a:endParaRPr lang="da-DK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b="0" i="0" u="none" strike="noStrike" dirty="0">
                          <a:latin typeface="Arial" pitchFamily="34" charset="0"/>
                          <a:cs typeface="Arial" pitchFamily="34" charset="0"/>
                        </a:rPr>
                        <a:t>Çevre bilincini arttırmak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Mayıs 2026</a:t>
                      </a: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Eco-school</a:t>
                      </a:r>
                      <a:r>
                        <a:rPr kumimoji="0" lang="tr-TR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activity</a:t>
                      </a:r>
                      <a:endParaRPr kumimoji="0" lang="tr-TR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fontAlgn="t"/>
                      <a:endParaRPr lang="en-US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Students</a:t>
                      </a:r>
                      <a:r>
                        <a:rPr kumimoji="0" lang="tr-TR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10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Staff</a:t>
                      </a:r>
                      <a:endParaRPr kumimoji="0" lang="tr-TR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fontAlgn="t"/>
                      <a:endParaRPr lang="en-US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Increasing</a:t>
                      </a:r>
                      <a:r>
                        <a:rPr kumimoji="0" lang="tr-TR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environmental</a:t>
                      </a:r>
                      <a:r>
                        <a:rPr kumimoji="0" lang="tr-TR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awareness</a:t>
                      </a:r>
                      <a:endParaRPr kumimoji="0" lang="tr-TR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fontAlgn="t"/>
                      <a:endParaRPr lang="en-US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May 2026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extLst>
                  <a:ext uri="{0D108BD9-81ED-4DB2-BD59-A6C34878D82A}">
                    <a16:rowId xmlns:a16="http://schemas.microsoft.com/office/drawing/2014/main" val="1994340106"/>
                  </a:ext>
                </a:extLst>
              </a:tr>
              <a:tr h="79132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/>
                        <a:t>Organik bahçe etkinliği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dirty="0">
                          <a:latin typeface="Arial" pitchFamily="34" charset="0"/>
                          <a:cs typeface="Arial" pitchFamily="34" charset="0"/>
                        </a:rPr>
                        <a:t>Çocuklar ve personeller</a:t>
                      </a:r>
                      <a:endParaRPr lang="da-DK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u="none" strike="noStrike" dirty="0"/>
                        <a:t>çevre ,bitki canlılığına dikkatlilerini çekmek</a:t>
                      </a:r>
                      <a:endParaRPr lang="tr-TR" sz="1000" dirty="0"/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Mayıs 2026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endParaRPr lang="tr-TR" sz="1000" dirty="0"/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Organic</a:t>
                      </a:r>
                      <a:r>
                        <a:rPr kumimoji="0" lang="tr-TR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gardening</a:t>
                      </a:r>
                      <a:r>
                        <a:rPr kumimoji="0" lang="tr-TR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activity</a:t>
                      </a:r>
                      <a:endParaRPr kumimoji="0" lang="tr-TR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r-TR" sz="1000" dirty="0"/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Children</a:t>
                      </a:r>
                      <a:r>
                        <a:rPr kumimoji="0" lang="tr-TR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</a:t>
                      </a:r>
                      <a:r>
                        <a:rPr kumimoji="0" lang="tr-TR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staff</a:t>
                      </a:r>
                      <a:endParaRPr kumimoji="0" lang="tr-TR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r-TR" sz="1000" dirty="0"/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 attract attention to the environment and plant vitality</a:t>
                      </a:r>
                    </a:p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May 2026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77" marR="68577" marT="0" marB="0" anchor="ctr"/>
                </a:tc>
                <a:extLst>
                  <a:ext uri="{0D108BD9-81ED-4DB2-BD59-A6C34878D82A}">
                    <a16:rowId xmlns:a16="http://schemas.microsoft.com/office/drawing/2014/main" val="36090369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29376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4368</TotalTime>
  <Words>980</Words>
  <Application>Microsoft Office PowerPoint</Application>
  <PresentationFormat>Ekran Gösterisi (4:3)</PresentationFormat>
  <Paragraphs>225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2" baseType="lpstr">
      <vt:lpstr>Arial</vt:lpstr>
      <vt:lpstr>Calibri</vt:lpstr>
      <vt:lpstr>Verdana</vt:lpstr>
      <vt:lpstr>Wingdings 2</vt:lpstr>
      <vt:lpstr>Wingdings 3</vt:lpstr>
      <vt:lpstr>Kalabalık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oby</dc:creator>
  <cp:lastModifiedBy>Mehmet Ergin</cp:lastModifiedBy>
  <cp:revision>294</cp:revision>
  <cp:lastPrinted>1601-01-01T00:00:00Z</cp:lastPrinted>
  <dcterms:created xsi:type="dcterms:W3CDTF">1601-01-01T00:00:00Z</dcterms:created>
  <dcterms:modified xsi:type="dcterms:W3CDTF">2025-11-27T08:11:27Z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