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62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grpSp>
          <p:nvGrpSpPr>
            <p:cNvPr id="8" name="19 Serbest Form"/>
            <p:cNvGrpSpPr>
              <a:grpSpLocks/>
            </p:cNvGrpSpPr>
            <p:nvPr/>
          </p:nvGrpSpPr>
          <p:grpSpPr bwMode="auto">
            <a:xfrm>
              <a:off x="-6686" y="4875025"/>
              <a:ext cx="9156783" cy="1996274"/>
              <a:chOff x="-6096" y="4992624"/>
              <a:chExt cx="9156192" cy="1877568"/>
            </a:xfrm>
          </p:grpSpPr>
          <p:pic>
            <p:nvPicPr>
              <p:cNvPr id="11" name="19 Serbest Form"/>
              <p:cNvPicPr>
                <a:picLocks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-6096" y="4992624"/>
                <a:ext cx="9156192" cy="1877568"/>
              </a:xfrm>
              <a:prstGeom prst="rect">
                <a:avLst/>
              </a:prstGeom>
              <a:noFill/>
            </p:spPr>
          </p:pic>
          <p:sp>
            <p:nvSpPr>
              <p:cNvPr id="12" name="Text Box 12"/>
              <p:cNvSpPr txBox="1">
                <a:spLocks noChangeArrowheads="1"/>
              </p:cNvSpPr>
              <p:nvPr/>
            </p:nvSpPr>
            <p:spPr bwMode="auto">
              <a:xfrm>
                <a:off x="590" y="5000960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10" name="20 Düz Bağlayıcı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2783" y="4868544"/>
              <a:ext cx="9162879" cy="868509"/>
            </a:xfrm>
            <a:prstGeom prst="rect">
              <a:avLst/>
            </a:prstGeom>
            <a:noFill/>
          </p:spPr>
        </p:pic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3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7CFEFE1-9497-40D6-B64E-127F5C5F5052}" type="datetimeFigureOut">
              <a:rPr lang="en-US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11/27/2025</a:t>
            </a:fld>
            <a:endParaRPr lang="en-US">
              <a:latin typeface="Arial" charset="0"/>
            </a:endParaRPr>
          </a:p>
        </p:txBody>
      </p:sp>
      <p:sp>
        <p:nvSpPr>
          <p:cNvPr id="14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2DA2BF">
                  <a:tint val="20000"/>
                </a:srgbClr>
              </a:solidFill>
              <a:latin typeface="Arial" charset="0"/>
            </a:endParaRPr>
          </a:p>
        </p:txBody>
      </p:sp>
      <p:sp>
        <p:nvSpPr>
          <p:cNvPr id="15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EB9AD7-D432-4B19-B9C0-B3F108136ABC}" type="slidenum">
              <a:rPr lang="en-US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40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66CAB7-DD96-4C46-8A5C-CB05DF013225}" type="datetimeFigureOut">
              <a:rPr lang="en-US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11/27/2025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B4D74EC-4864-4C22-B468-FFF81EFA8D23}" type="slidenum">
              <a:rPr lang="en-US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87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F9494DC-6467-4219-8D86-3E15D82F85E6}" type="datetimeFigureOut">
              <a:rPr lang="en-US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11/27/2025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6BFBAA-A2A0-4D96-AA43-22AEEE418EB2}" type="slidenum">
              <a:rPr lang="en-US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837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1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584" y="6132514"/>
            <a:ext cx="2300816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sim 15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71200" y="6086476"/>
            <a:ext cx="11176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DF3A6DD-D8DB-46AD-9D17-2E6703E46540}" type="datetimeFigureOut">
              <a:rPr lang="en-US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11/27/2025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prstClr val="black"/>
                </a:solidFill>
                <a:latin typeface="Arial" charset="0"/>
              </a:rPr>
              <a:t>Konyaaltı Belediyesi 2011 Çevre Etkinlikleri</a:t>
            </a:r>
            <a:endParaRPr lang="en-US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050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Resim 20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584" y="6183314"/>
            <a:ext cx="2404533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Resim 21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871200" y="6086476"/>
            <a:ext cx="11176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D18B2C-E7BB-4F7E-ABD3-6DA98AB72B75}" type="datetimeFigureOut">
              <a:rPr lang="en-US" smtClean="0">
                <a:solidFill>
                  <a:prstClr val="white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11/27/2025</a:t>
            </a:fld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9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0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323A7D-B0FD-4E8C-9C88-9DFB8E2BFC9B}" type="slidenum">
              <a:rPr lang="en-US" smtClean="0">
                <a:solidFill>
                  <a:prstClr val="white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410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D5094C4-A297-49D7-96F0-33CEAB06CFF1}" type="datetimeFigureOut">
              <a:rPr lang="en-US" smtClean="0">
                <a:solidFill>
                  <a:prstClr val="white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11/27/2025</a:t>
            </a:fld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7F1A69-DFD2-49C0-ABB3-B8B749E5ABBB}" type="slidenum">
              <a:rPr lang="en-US" smtClean="0">
                <a:solidFill>
                  <a:prstClr val="white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2756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28CCF50-17B2-44C7-90DE-D9278420B168}" type="datetimeFigureOut">
              <a:rPr lang="en-US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11/27/2025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6EFF64-E401-4C2D-B0F8-8FB7EB1D39CC}" type="slidenum">
              <a:rPr lang="en-US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0750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2EDFC48-5CB6-4B63-BCB4-775D0153B25F}" type="datetimeFigureOut">
              <a:rPr lang="en-US" smtClean="0">
                <a:solidFill>
                  <a:prstClr val="white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11/27/2025</a:t>
            </a:fld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F9290F-EE52-472D-A8CF-065512166326}" type="slidenum">
              <a:rPr lang="en-US" smtClean="0">
                <a:solidFill>
                  <a:prstClr val="white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9667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9812FB-9D78-4C4F-98D9-859B2D2047B2}" type="datetimeFigureOut">
              <a:rPr lang="en-US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11/27/2025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D95E8E5-0BFF-4152-9F88-90974256D3B7}" type="slidenum">
              <a:rPr lang="en-US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606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24582F-155F-4A2A-8631-58A2B563B4C6}" type="datetimeFigureOut">
              <a:rPr lang="en-US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11/27/2025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3BDF720-9785-42AD-8BAF-63B55038AC9A}" type="slidenum">
              <a:rPr lang="en-US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5634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666751" y="5945188"/>
            <a:ext cx="6587067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647700" y="5938838"/>
            <a:ext cx="49212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pSp>
        <p:nvGrpSpPr>
          <p:cNvPr id="7" name="16 Dik Üçgen"/>
          <p:cNvGrpSpPr>
            <a:grpSpLocks/>
          </p:cNvGrpSpPr>
          <p:nvPr/>
        </p:nvGrpSpPr>
        <p:grpSpPr bwMode="auto">
          <a:xfrm>
            <a:off x="-16933" y="5784850"/>
            <a:ext cx="4552951" cy="1092200"/>
            <a:chOff x="-8" y="3644"/>
            <a:chExt cx="2151" cy="688"/>
          </a:xfrm>
        </p:grpSpPr>
        <p:pic>
          <p:nvPicPr>
            <p:cNvPr id="8" name="16 Dik Üçgen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</p:grpSp>
      <p:pic>
        <p:nvPicPr>
          <p:cNvPr id="10" name="18 Düz Bağlayıcı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5399" y="5772151"/>
            <a:ext cx="4561417" cy="1109663"/>
          </a:xfrm>
          <a:prstGeom prst="rect">
            <a:avLst/>
          </a:prstGeom>
          <a:noFill/>
        </p:spPr>
      </p:pic>
      <p:sp>
        <p:nvSpPr>
          <p:cNvPr id="11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3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187142-E5F4-4F39-9BDF-DFE8E9AD46B6}" type="datetimeFigureOut">
              <a:rPr lang="en-US" smtClean="0">
                <a:solidFill>
                  <a:prstClr val="white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11/27/2025</a:t>
            </a:fld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4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5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79458CA-6EAF-4C8D-9BF6-4CE6F47B3B1A}" type="slidenum">
              <a:rPr lang="en-US" smtClean="0">
                <a:solidFill>
                  <a:prstClr val="white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5000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666751" y="5945188"/>
            <a:ext cx="6587067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647700" y="5938838"/>
            <a:ext cx="49212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pSp>
        <p:nvGrpSpPr>
          <p:cNvPr id="14" name="13 Dik Üçgen"/>
          <p:cNvGrpSpPr>
            <a:grpSpLocks/>
          </p:cNvGrpSpPr>
          <p:nvPr/>
        </p:nvGrpSpPr>
        <p:grpSpPr bwMode="auto">
          <a:xfrm>
            <a:off x="-16933" y="5784850"/>
            <a:ext cx="4552951" cy="1092200"/>
            <a:chOff x="-8" y="3644"/>
            <a:chExt cx="2151" cy="688"/>
          </a:xfrm>
        </p:grpSpPr>
        <p:pic>
          <p:nvPicPr>
            <p:cNvPr id="1028" name="13 Dik Üçgen"/>
            <p:cNvPicPr>
              <a:picLocks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</p:grpSp>
      <p:pic>
        <p:nvPicPr>
          <p:cNvPr id="15" name="14 Düz Bağlayıcı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25399" y="5772151"/>
            <a:ext cx="4561417" cy="1109663"/>
          </a:xfrm>
          <a:prstGeom prst="rect">
            <a:avLst/>
          </a:prstGeom>
          <a:noFill/>
        </p:spPr>
      </p:pic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BF6FE3-3E44-4B55-92E6-C9654512C626}" type="datetimeFigureOut">
              <a:rPr lang="en-US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11/27/2025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26E338-2473-4A60-9C96-6537E7AB8B6F}" type="slidenum">
              <a:rPr lang="en-US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532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2596540" y="176510"/>
            <a:ext cx="767113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EK-2</a:t>
            </a:r>
          </a:p>
          <a:p>
            <a:pPr algn="ctr"/>
            <a:r>
              <a:rPr lang="tr-TR" b="1" dirty="0" smtClean="0"/>
              <a:t>2026 </a:t>
            </a:r>
            <a:r>
              <a:rPr lang="tr-TR" b="1" dirty="0"/>
              <a:t>YILINDA GERÇEKLEŞTİRİLMESİ PLANLANAN ÇEVRE EĞİTİM ETKİNLİKLERİ *</a:t>
            </a:r>
            <a:endParaRPr lang="tr-TR" dirty="0"/>
          </a:p>
          <a:p>
            <a:pPr algn="ctr"/>
            <a:r>
              <a:rPr lang="tr-TR" i="1" dirty="0"/>
              <a:t>ENVIRONMENTAL EDUCATION ACTIVITIES PROGRAMMED FOR 2026**</a:t>
            </a:r>
            <a:endParaRPr lang="tr-TR" dirty="0"/>
          </a:p>
        </p:txBody>
      </p:sp>
      <p:sp>
        <p:nvSpPr>
          <p:cNvPr id="33881" name="10 Metin kutusu"/>
          <p:cNvSpPr txBox="1">
            <a:spLocks noChangeArrowheads="1"/>
          </p:cNvSpPr>
          <p:nvPr/>
        </p:nvSpPr>
        <p:spPr bwMode="auto">
          <a:xfrm>
            <a:off x="5592046" y="5929727"/>
            <a:ext cx="69606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800" b="1" dirty="0">
                <a:solidFill>
                  <a:prstClr val="black"/>
                </a:solidFill>
                <a:latin typeface="Arial" charset="0"/>
              </a:rPr>
              <a:t>ETKİNLİKLERİN HİTAP ETTİĞİ BÖLGE:</a:t>
            </a:r>
            <a:r>
              <a:rPr lang="en-US" sz="800" b="1" dirty="0">
                <a:solidFill>
                  <a:prstClr val="black"/>
                </a:solidFill>
                <a:latin typeface="Arial" charset="0"/>
              </a:rPr>
              <a:t> BELEK BÖLGESİ</a:t>
            </a:r>
            <a:endParaRPr lang="tr-TR" sz="800" b="1" dirty="0">
              <a:solidFill>
                <a:srgbClr val="FF000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800" b="1" dirty="0">
                <a:solidFill>
                  <a:prstClr val="black"/>
                </a:solidFill>
                <a:latin typeface="Arial" charset="0"/>
              </a:rPr>
              <a:t>( REGION OF ACTIVITES )</a:t>
            </a:r>
            <a:r>
              <a:rPr lang="tr-TR" sz="800" b="1" i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800" b="1" dirty="0">
                <a:solidFill>
                  <a:prstClr val="black"/>
                </a:solidFill>
                <a:latin typeface="Arial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800" b="1" dirty="0">
                <a:solidFill>
                  <a:prstClr val="black"/>
                </a:solidFill>
                <a:latin typeface="Arial" charset="0"/>
              </a:rPr>
              <a:t>ETKİNLİKLERİ ORGANİZE EDEN BELEDİYE-DERNEK VEYA İŞLETME :</a:t>
            </a:r>
            <a:r>
              <a:rPr lang="en-US" sz="800" b="1" dirty="0">
                <a:solidFill>
                  <a:prstClr val="black"/>
                </a:solidFill>
                <a:latin typeface="Arial" charset="0"/>
              </a:rPr>
              <a:t>RIXOS PARK BELEK</a:t>
            </a:r>
            <a:endParaRPr lang="tr-TR" sz="800" b="1" dirty="0">
              <a:solidFill>
                <a:srgbClr val="FF000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800" b="1" dirty="0">
                <a:solidFill>
                  <a:prstClr val="black"/>
                </a:solidFill>
                <a:latin typeface="Arial" charset="0"/>
              </a:rPr>
              <a:t>( ACTIVITIES ORGANIZED BY </a:t>
            </a:r>
            <a:r>
              <a:rPr lang="tr-TR" sz="800" b="1" dirty="0" smtClean="0">
                <a:solidFill>
                  <a:prstClr val="black"/>
                </a:solidFill>
                <a:latin typeface="Arial" charset="0"/>
              </a:rPr>
              <a:t>)</a:t>
            </a:r>
            <a:endParaRPr lang="tr-TR" sz="800" b="1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800" b="1" dirty="0">
                <a:solidFill>
                  <a:prstClr val="black"/>
                </a:solidFill>
                <a:latin typeface="Arial" charset="0"/>
              </a:rPr>
              <a:t>İLETİŞİM / CONTACT:</a:t>
            </a:r>
            <a:r>
              <a:rPr lang="en-US" sz="8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sz="800" b="1" dirty="0" smtClean="0">
                <a:solidFill>
                  <a:prstClr val="black"/>
                </a:solidFill>
                <a:latin typeface="Arial" charset="0"/>
              </a:rPr>
              <a:t>GİZEM UĞUR 05017345942</a:t>
            </a:r>
            <a:endParaRPr lang="tr-TR" sz="800" b="1" dirty="0">
              <a:solidFill>
                <a:prstClr val="black"/>
              </a:solidFill>
              <a:latin typeface="Arial" charset="0"/>
            </a:endParaRPr>
          </a:p>
        </p:txBody>
      </p:sp>
      <p:graphicFrame>
        <p:nvGraphicFramePr>
          <p:cNvPr id="5" name="9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099404"/>
              </p:ext>
            </p:extLst>
          </p:nvPr>
        </p:nvGraphicFramePr>
        <p:xfrm>
          <a:off x="849200" y="1230710"/>
          <a:ext cx="10634876" cy="4656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6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7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4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38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25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67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41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794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3468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7369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3336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6692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/>
                        <a:t> 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/>
                        <a:t>Aktivite adı ve kategorisi</a:t>
                      </a:r>
                      <a:endParaRPr lang="tr-TR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/>
                        <a:t>Hedef grup ve yeri</a:t>
                      </a:r>
                      <a:endParaRPr lang="tr-TR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/>
                        <a:t>Aktivitenin amacı ve içeriği </a:t>
                      </a:r>
                      <a:endParaRPr lang="tr-TR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800" kern="1200" dirty="0" smtClean="0"/>
                        <a:t>Planlanan tarih</a:t>
                      </a:r>
                      <a:endParaRPr lang="tr-TR" sz="8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8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/>
                        <a:t> </a:t>
                      </a:r>
                      <a:endParaRPr lang="tr-TR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/>
                        <a:t>Name and category of the activity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err="1"/>
                        <a:t>Target</a:t>
                      </a:r>
                      <a:r>
                        <a:rPr lang="tr-TR" sz="800" u="none" strike="noStrike" dirty="0"/>
                        <a:t> </a:t>
                      </a:r>
                      <a:r>
                        <a:rPr lang="tr-TR" sz="800" u="none" strike="noStrike" dirty="0" err="1"/>
                        <a:t>Group</a:t>
                      </a:r>
                      <a:r>
                        <a:rPr lang="tr-TR" sz="800" u="none" strike="noStrike" dirty="0"/>
                        <a:t> </a:t>
                      </a:r>
                      <a:r>
                        <a:rPr lang="tr-TR" sz="800" u="none" strike="noStrike" dirty="0" err="1"/>
                        <a:t>and</a:t>
                      </a:r>
                      <a:r>
                        <a:rPr lang="tr-TR" sz="800" u="none" strike="noStrike" dirty="0"/>
                        <a:t> </a:t>
                      </a:r>
                      <a:r>
                        <a:rPr lang="tr-TR" sz="800" u="none" strike="noStrike" dirty="0" err="1"/>
                        <a:t>place</a:t>
                      </a:r>
                      <a:endParaRPr lang="tr-TR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/>
                        <a:t>Aim and content of the activity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800" kern="1200" dirty="0" err="1" smtClean="0"/>
                        <a:t>Date</a:t>
                      </a:r>
                      <a:r>
                        <a:rPr kumimoji="0" lang="tr-TR" sz="800" kern="1200" dirty="0" smtClean="0"/>
                        <a:t> of </a:t>
                      </a:r>
                      <a:r>
                        <a:rPr kumimoji="0" lang="tr-TR" sz="800" kern="1200" dirty="0" err="1" smtClean="0"/>
                        <a:t>the</a:t>
                      </a:r>
                      <a:r>
                        <a:rPr kumimoji="0" lang="tr-TR" sz="800" kern="1200" dirty="0" smtClean="0"/>
                        <a:t> </a:t>
                      </a:r>
                      <a:r>
                        <a:rPr kumimoji="0" lang="tr-TR" sz="800" kern="1200" dirty="0" err="1" smtClean="0"/>
                        <a:t>activity</a:t>
                      </a:r>
                      <a:endParaRPr lang="tr-TR" sz="8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04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/>
                        <a:t>1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 dirty="0" err="1" smtClean="0">
                          <a:latin typeface="Arial" pitchFamily="34" charset="0"/>
                          <a:cs typeface="Arial" pitchFamily="34" charset="0"/>
                        </a:rPr>
                        <a:t>Kültürel</a:t>
                      </a:r>
                      <a:r>
                        <a:rPr lang="en-US" sz="800" b="0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0" i="0" u="none" strike="noStrike" baseline="0" dirty="0" err="1" smtClean="0">
                          <a:latin typeface="Arial" pitchFamily="34" charset="0"/>
                          <a:cs typeface="Arial" pitchFamily="34" charset="0"/>
                        </a:rPr>
                        <a:t>Miras</a:t>
                      </a:r>
                      <a:r>
                        <a:rPr lang="en-US" sz="800" b="0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0" i="0" u="none" strike="noStrike" baseline="0" dirty="0" err="1" smtClean="0">
                          <a:latin typeface="Arial" pitchFamily="34" charset="0"/>
                          <a:cs typeface="Arial" pitchFamily="34" charset="0"/>
                        </a:rPr>
                        <a:t>Bölge</a:t>
                      </a:r>
                      <a:r>
                        <a:rPr lang="en-US" sz="800" b="0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0" i="0" u="none" strike="noStrike" baseline="0" dirty="0" err="1" smtClean="0">
                          <a:latin typeface="Arial" pitchFamily="34" charset="0"/>
                          <a:cs typeface="Arial" pitchFamily="34" charset="0"/>
                        </a:rPr>
                        <a:t>tanıtımı</a:t>
                      </a:r>
                      <a:r>
                        <a:rPr lang="en-US" sz="800" b="0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0" i="0" u="none" strike="noStrike" baseline="0" dirty="0" err="1" smtClean="0">
                          <a:latin typeface="Arial" pitchFamily="34" charset="0"/>
                          <a:cs typeface="Arial" pitchFamily="34" charset="0"/>
                        </a:rPr>
                        <a:t>Eğitimi</a:t>
                      </a:r>
                      <a:endParaRPr lang="tr-TR" sz="8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a-DK" sz="800" u="none" strike="noStrike" dirty="0" smtClean="0"/>
                        <a:t>Tüm Otel</a:t>
                      </a:r>
                      <a:r>
                        <a:rPr lang="da-DK" sz="800" u="none" strike="noStrike" baseline="0" dirty="0" smtClean="0"/>
                        <a:t> Çalışanlarına</a:t>
                      </a:r>
                      <a:endParaRPr lang="da-DK" sz="8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 dirty="0" err="1" smtClean="0">
                          <a:latin typeface="Arial" pitchFamily="34" charset="0"/>
                          <a:cs typeface="Arial" pitchFamily="34" charset="0"/>
                        </a:rPr>
                        <a:t>Bölge</a:t>
                      </a:r>
                      <a:r>
                        <a:rPr lang="en-US" sz="800" b="0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0" i="0" u="none" strike="noStrike" baseline="0" dirty="0" err="1" smtClean="0">
                          <a:latin typeface="Arial" pitchFamily="34" charset="0"/>
                          <a:cs typeface="Arial" pitchFamily="34" charset="0"/>
                        </a:rPr>
                        <a:t>ve</a:t>
                      </a:r>
                      <a:r>
                        <a:rPr lang="en-US" sz="800" b="0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0" i="0" u="none" strike="noStrike" baseline="0" dirty="0" err="1" smtClean="0">
                          <a:latin typeface="Arial" pitchFamily="34" charset="0"/>
                          <a:cs typeface="Arial" pitchFamily="34" charset="0"/>
                        </a:rPr>
                        <a:t>Tarihi</a:t>
                      </a:r>
                      <a:r>
                        <a:rPr lang="en-US" sz="800" b="0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0" i="0" u="none" strike="noStrike" baseline="0" dirty="0" err="1" smtClean="0">
                          <a:latin typeface="Arial" pitchFamily="34" charset="0"/>
                          <a:cs typeface="Arial" pitchFamily="34" charset="0"/>
                        </a:rPr>
                        <a:t>hakkında</a:t>
                      </a:r>
                      <a:r>
                        <a:rPr lang="en-US" sz="800" b="0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0" i="0" u="none" strike="noStrike" baseline="0" dirty="0" err="1" smtClean="0">
                          <a:latin typeface="Arial" pitchFamily="34" charset="0"/>
                          <a:cs typeface="Arial" pitchFamily="34" charset="0"/>
                        </a:rPr>
                        <a:t>bilgi</a:t>
                      </a:r>
                      <a:r>
                        <a:rPr lang="en-US" sz="800" b="0" i="0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0" i="0" u="none" strike="noStrike" baseline="0" dirty="0" err="1" smtClean="0">
                          <a:latin typeface="Arial" pitchFamily="34" charset="0"/>
                          <a:cs typeface="Arial" pitchFamily="34" charset="0"/>
                        </a:rPr>
                        <a:t>vermek</a:t>
                      </a:r>
                      <a:endParaRPr lang="tr-TR" sz="8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8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</a:t>
                      </a:r>
                      <a:r>
                        <a:rPr lang="en-US" sz="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Mart 2026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/>
                        <a:t>1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dirty="0" smtClean="0"/>
                        <a:t>Training on Cultural Heritage and Regional Introduction</a:t>
                      </a:r>
                      <a:endParaRPr lang="en-US" sz="8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800" dirty="0" smtClean="0"/>
                        <a:t>To All Hotel Staff</a:t>
                      </a:r>
                      <a:endParaRPr lang="en-US" sz="8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dirty="0" smtClean="0"/>
                        <a:t>To provide information about the region and its history</a:t>
                      </a:r>
                      <a:endParaRPr lang="en-US" sz="8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 dirty="0" smtClean="0"/>
                        <a:t>March 17, 202</a:t>
                      </a:r>
                      <a:r>
                        <a:rPr lang="en-US" sz="800" dirty="0" smtClean="0"/>
                        <a:t>6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184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/>
                        <a:t>2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800" u="none" strike="noStrike" dirty="0"/>
                        <a:t>Çevre Koruma ve Bilgilendirme Projesi </a:t>
                      </a:r>
                      <a:endParaRPr lang="tr-TR" sz="8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800" u="none" strike="noStrike" dirty="0"/>
                        <a:t>Yöre </a:t>
                      </a:r>
                      <a:r>
                        <a:rPr lang="tr-TR" sz="800" u="none" strike="noStrike" dirty="0" smtClean="0"/>
                        <a:t>Halkı,</a:t>
                      </a:r>
                    </a:p>
                    <a:p>
                      <a:pPr algn="ctr" fontAlgn="t"/>
                      <a:r>
                        <a:rPr lang="tr-TR" sz="800" u="none" strike="noStrike" dirty="0" smtClean="0"/>
                        <a:t>Turistler </a:t>
                      </a:r>
                      <a:endParaRPr lang="tr-TR" sz="8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800" u="none" strike="noStrike" dirty="0"/>
                        <a:t>Çevremizdeki Bitki, Kuş ve Diğer Canlıların Korunması ve Tanıtılması</a:t>
                      </a:r>
                      <a:endParaRPr lang="tr-TR" sz="8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 dirty="0" smtClean="0"/>
                        <a:t>Mayıs-Haziran 202</a:t>
                      </a:r>
                      <a:r>
                        <a:rPr lang="en-US" sz="800" dirty="0" smtClean="0"/>
                        <a:t>6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/>
                        <a:t>2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800" u="none" strike="noStrike" dirty="0" err="1"/>
                        <a:t>environmantal</a:t>
                      </a:r>
                      <a:r>
                        <a:rPr lang="tr-TR" sz="800" u="none" strike="noStrike" dirty="0"/>
                        <a:t> </a:t>
                      </a:r>
                      <a:r>
                        <a:rPr lang="tr-TR" sz="800" u="none" strike="noStrike" dirty="0" err="1"/>
                        <a:t>protection</a:t>
                      </a:r>
                      <a:r>
                        <a:rPr lang="tr-TR" sz="800" u="none" strike="noStrike" dirty="0"/>
                        <a:t> </a:t>
                      </a:r>
                      <a:r>
                        <a:rPr lang="tr-TR" sz="800" u="none" strike="noStrike" dirty="0" err="1"/>
                        <a:t>and</a:t>
                      </a:r>
                      <a:r>
                        <a:rPr lang="tr-TR" sz="800" u="none" strike="noStrike" dirty="0"/>
                        <a:t> </a:t>
                      </a:r>
                      <a:r>
                        <a:rPr lang="tr-TR" sz="800" u="none" strike="noStrike" dirty="0" err="1"/>
                        <a:t>information</a:t>
                      </a:r>
                      <a:r>
                        <a:rPr lang="tr-TR" sz="800" u="none" strike="noStrike" dirty="0"/>
                        <a:t> </a:t>
                      </a:r>
                      <a:r>
                        <a:rPr lang="tr-TR" sz="800" u="none" strike="noStrike" dirty="0" err="1"/>
                        <a:t>project</a:t>
                      </a:r>
                      <a:r>
                        <a:rPr lang="tr-TR" sz="800" u="none" strike="noStrike" dirty="0"/>
                        <a:t>- </a:t>
                      </a:r>
                      <a:r>
                        <a:rPr lang="tr-TR" sz="800" u="none" strike="noStrike" dirty="0" err="1"/>
                        <a:t>printed</a:t>
                      </a:r>
                      <a:r>
                        <a:rPr lang="tr-TR" sz="800" u="none" strike="noStrike" dirty="0"/>
                        <a:t> </a:t>
                      </a:r>
                      <a:r>
                        <a:rPr lang="tr-TR" sz="800" u="none" strike="noStrike" dirty="0" err="1"/>
                        <a:t>presentation</a:t>
                      </a:r>
                      <a:endParaRPr lang="tr-TR" sz="8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800" u="none" strike="noStrike" dirty="0" err="1" smtClean="0"/>
                        <a:t>Local</a:t>
                      </a:r>
                      <a:r>
                        <a:rPr lang="tr-TR" sz="800" u="none" strike="noStrike" baseline="0" dirty="0" smtClean="0"/>
                        <a:t> </a:t>
                      </a:r>
                      <a:r>
                        <a:rPr lang="tr-TR" sz="800" u="none" strike="noStrike" baseline="0" dirty="0" err="1" smtClean="0"/>
                        <a:t>public</a:t>
                      </a:r>
                      <a:r>
                        <a:rPr lang="tr-TR" sz="800" u="none" strike="noStrike" baseline="0" dirty="0" smtClean="0"/>
                        <a:t>, </a:t>
                      </a:r>
                      <a:r>
                        <a:rPr lang="tr-TR" sz="800" u="none" strike="noStrike" baseline="0" dirty="0" err="1" smtClean="0"/>
                        <a:t>tourists</a:t>
                      </a:r>
                      <a:endParaRPr lang="tr-TR" sz="8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/>
                        <a:t> information about plants, birds in the area   and how to protect</a:t>
                      </a:r>
                      <a:endParaRPr lang="en-US" sz="8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 dirty="0" smtClean="0"/>
                        <a:t>May-June 202</a:t>
                      </a:r>
                      <a:r>
                        <a:rPr lang="en-US" sz="800" dirty="0" smtClean="0"/>
                        <a:t>6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98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/>
                        <a:t>3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/>
                        <a:t>Çevre Konulu Resim ve Kompozisyon Yarışması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/>
                        <a:t>Öğrenciler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 smtClean="0"/>
                        <a:t>Eko </a:t>
                      </a:r>
                      <a:r>
                        <a:rPr lang="en-US" sz="800" u="none" strike="noStrike" dirty="0" err="1" smtClean="0"/>
                        <a:t>okul</a:t>
                      </a:r>
                      <a:r>
                        <a:rPr lang="en-US" sz="800" u="none" strike="noStrike" baseline="0" dirty="0" smtClean="0"/>
                        <a:t> </a:t>
                      </a:r>
                      <a:r>
                        <a:rPr lang="en-US" sz="800" u="none" strike="noStrike" baseline="0" dirty="0" err="1" smtClean="0"/>
                        <a:t>işbirliği</a:t>
                      </a:r>
                      <a:r>
                        <a:rPr lang="en-US" sz="800" u="none" strike="noStrike" baseline="0" dirty="0" smtClean="0"/>
                        <a:t> </a:t>
                      </a:r>
                      <a:r>
                        <a:rPr lang="en-US" sz="800" u="none" strike="noStrike" baseline="0" dirty="0" err="1" smtClean="0"/>
                        <a:t>ile</a:t>
                      </a:r>
                      <a:r>
                        <a:rPr lang="en-US" sz="800" u="none" strike="noStrike" baseline="0" dirty="0" smtClean="0"/>
                        <a:t> </a:t>
                      </a:r>
                      <a:r>
                        <a:rPr lang="tr-TR" sz="800" u="none" strike="noStrike" dirty="0" smtClean="0"/>
                        <a:t>Öğr</a:t>
                      </a:r>
                      <a:r>
                        <a:rPr lang="tr-TR" sz="800" u="none" strike="noStrike" dirty="0"/>
                        <a:t>. ve velilerin çevre temizliğine </a:t>
                      </a:r>
                      <a:r>
                        <a:rPr lang="tr-TR" sz="800" u="none" strike="noStrike" dirty="0" smtClean="0"/>
                        <a:t>dikkatlerini </a:t>
                      </a:r>
                      <a:r>
                        <a:rPr lang="tr-TR" sz="800" u="none" strike="noStrike" dirty="0"/>
                        <a:t>çekmek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 err="1" smtClean="0"/>
                        <a:t>Mayıs</a:t>
                      </a:r>
                      <a:r>
                        <a:rPr lang="en-US" sz="800" dirty="0" smtClean="0"/>
                        <a:t> </a:t>
                      </a:r>
                      <a:r>
                        <a:rPr lang="tr-TR" sz="800" dirty="0" smtClean="0"/>
                        <a:t>202</a:t>
                      </a:r>
                      <a:r>
                        <a:rPr lang="en-US" sz="800" dirty="0" smtClean="0"/>
                        <a:t>6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/>
                        <a:t>3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/>
                        <a:t>Picture and composition competition about environment cleaning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err="1"/>
                        <a:t>Students</a:t>
                      </a:r>
                      <a:r>
                        <a:rPr lang="tr-TR" sz="800" u="none" strike="noStrike" dirty="0"/>
                        <a:t> 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 smtClean="0"/>
                        <a:t>To draw the attention of teachers and parents to environmental cleanliness with eco school co-operation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 dirty="0" smtClean="0"/>
                        <a:t>June 202</a:t>
                      </a:r>
                      <a:r>
                        <a:rPr lang="en-US" sz="800" dirty="0" smtClean="0"/>
                        <a:t>6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99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Kuş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0" i="0" u="none" strike="noStrike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evleri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0" i="0" u="none" strike="noStrike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boyama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0" i="0" u="none" strike="noStrike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Etkinliği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–</a:t>
                      </a:r>
                      <a:r>
                        <a:rPr lang="en-US" sz="800" b="0" i="0" u="none" strike="noStrike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Bitki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0" i="0" u="none" strike="noStrike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Dikimi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0" i="0" u="none" strike="noStrike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etkinliği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Rixy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Doğa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0" i="0" u="none" strike="noStrike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Yaşamını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0" i="0" u="none" strike="noStrike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Desteklemek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0" i="0" u="none" strike="noStrike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ve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0" i="0" u="none" strike="noStrike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Çevre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0" i="0" u="none" strike="noStrike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Bilinci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00" b="0" i="0" u="none" strike="noStrike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Oluşturmak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</a:t>
                      </a:r>
                      <a:r>
                        <a:rPr lang="en-US" sz="8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Haziran</a:t>
                      </a:r>
                      <a:r>
                        <a:rPr lang="en-US" sz="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2026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dirty="0" smtClean="0"/>
                        <a:t>Birdhouse painting and plant planting activity"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Rixy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dirty="0" smtClean="0"/>
                        <a:t>Supporting wildlife and raising environmental awareness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 smtClean="0"/>
                        <a:t>J</a:t>
                      </a:r>
                      <a:r>
                        <a:rPr lang="tr-TR" sz="800" dirty="0" smtClean="0"/>
                        <a:t>une 5, 202</a:t>
                      </a:r>
                      <a:r>
                        <a:rPr lang="en-US" sz="800" dirty="0" smtClean="0"/>
                        <a:t>6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2213017529"/>
                  </a:ext>
                </a:extLst>
              </a:tr>
              <a:tr h="4584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chemeClr val="dk1"/>
                          </a:solidFill>
                          <a:latin typeface="+mn-lt"/>
                          <a:cs typeface="+mn-cs"/>
                        </a:rPr>
                        <a:t>5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 dirty="0"/>
                        <a:t>Mavi Bayrak tanıtıcı broşür </a:t>
                      </a:r>
                      <a:r>
                        <a:rPr lang="tr-TR" sz="800" dirty="0" smtClean="0"/>
                        <a:t>hazırlanması</a:t>
                      </a:r>
                      <a:r>
                        <a:rPr lang="en-US" sz="800" dirty="0" smtClean="0"/>
                        <a:t> ve</a:t>
                      </a:r>
                      <a:r>
                        <a:rPr lang="en-US" sz="800" baseline="0" dirty="0" smtClean="0"/>
                        <a:t> info </a:t>
                      </a:r>
                      <a:r>
                        <a:rPr lang="en-US" sz="800" baseline="0" dirty="0" err="1" smtClean="0"/>
                        <a:t>tv</a:t>
                      </a:r>
                      <a:r>
                        <a:rPr lang="en-US" sz="800" baseline="0" dirty="0" smtClean="0"/>
                        <a:t> </a:t>
                      </a:r>
                      <a:r>
                        <a:rPr lang="en-US" sz="800" baseline="0" dirty="0" err="1" smtClean="0"/>
                        <a:t>sunumu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 dirty="0"/>
                        <a:t>Otel </a:t>
                      </a:r>
                      <a:r>
                        <a:rPr lang="tr-TR" sz="800" dirty="0" smtClean="0"/>
                        <a:t>misafirleri</a:t>
                      </a:r>
                      <a:r>
                        <a:rPr lang="en-US" sz="800" dirty="0" smtClean="0"/>
                        <a:t> ve çalışanları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 dirty="0"/>
                        <a:t>Mavi Bayrak tanıtımı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 dirty="0" smtClean="0"/>
                        <a:t>Ağustos-Eylül 202</a:t>
                      </a:r>
                      <a:r>
                        <a:rPr lang="en-US" sz="800" dirty="0" smtClean="0"/>
                        <a:t>6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chemeClr val="dk1"/>
                          </a:solidFill>
                          <a:latin typeface="+mn-lt"/>
                          <a:cs typeface="+mn-cs"/>
                        </a:rPr>
                        <a:t>5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 smtClean="0"/>
                        <a:t>Preparation of Blue Flag promotional brochure and info </a:t>
                      </a:r>
                      <a:r>
                        <a:rPr lang="en-US" sz="800" dirty="0" err="1" smtClean="0"/>
                        <a:t>tv</a:t>
                      </a:r>
                      <a:r>
                        <a:rPr lang="en-US" sz="800" dirty="0" smtClean="0"/>
                        <a:t> presentation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 dirty="0" smtClean="0"/>
                        <a:t>Hotel </a:t>
                      </a:r>
                      <a:r>
                        <a:rPr lang="tr-TR" sz="800" dirty="0"/>
                        <a:t>staff and guests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 dirty="0"/>
                        <a:t>Blue Flag </a:t>
                      </a:r>
                      <a:r>
                        <a:rPr lang="tr-TR" sz="800" dirty="0" err="1"/>
                        <a:t>presentation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 dirty="0" smtClean="0"/>
                        <a:t>August-Septemb.202</a:t>
                      </a:r>
                      <a:r>
                        <a:rPr lang="en-US" sz="800" dirty="0" smtClean="0"/>
                        <a:t>6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10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Dünya</a:t>
                      </a:r>
                      <a:r>
                        <a:rPr lang="en-US" sz="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800" baseline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Hayvanları</a:t>
                      </a:r>
                      <a:r>
                        <a:rPr lang="en-US" sz="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Koruma Günü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dirty="0" smtClean="0"/>
                        <a:t>Otel misafirleri</a:t>
                      </a:r>
                      <a:r>
                        <a:rPr lang="en-US" sz="800" dirty="0" smtClean="0"/>
                        <a:t> ve çalışanları</a:t>
                      </a:r>
                      <a:endParaRPr lang="tr-TR" sz="8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Otel</a:t>
                      </a:r>
                      <a:r>
                        <a:rPr lang="en-US" sz="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içerisinde bulunan </a:t>
                      </a:r>
                      <a:r>
                        <a:rPr lang="en-US" sz="800" baseline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kuşlar</a:t>
                      </a:r>
                      <a:r>
                        <a:rPr lang="en-US" sz="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800" baseline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vb</a:t>
                      </a:r>
                      <a:r>
                        <a:rPr lang="en-US" sz="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800" baseline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hayvanlar</a:t>
                      </a:r>
                      <a:r>
                        <a:rPr lang="en-US" sz="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için </a:t>
                      </a:r>
                      <a:r>
                        <a:rPr lang="en-US" sz="800" baseline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yem</a:t>
                      </a:r>
                      <a:r>
                        <a:rPr lang="en-US" sz="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800" baseline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su</a:t>
                      </a:r>
                      <a:r>
                        <a:rPr lang="en-US" sz="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alanları </a:t>
                      </a:r>
                      <a:r>
                        <a:rPr lang="en-US" sz="800" baseline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oluşturulması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Ekim</a:t>
                      </a:r>
                      <a:r>
                        <a:rPr lang="en-US" sz="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2026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World Animal Protection Day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dirty="0" smtClean="0"/>
                        <a:t>Hotel staff and guests</a:t>
                      </a:r>
                      <a:endParaRPr lang="tr-TR" sz="8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Creating feed and water areas for animals such as birds etc. within the hotel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October</a:t>
                      </a:r>
                      <a:r>
                        <a:rPr lang="en-US" sz="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2026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3132523535"/>
                  </a:ext>
                </a:extLst>
              </a:tr>
              <a:tr h="65135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Milli</a:t>
                      </a:r>
                      <a:r>
                        <a:rPr lang="en-US" sz="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800" baseline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Ağaçlandırma</a:t>
                      </a:r>
                      <a:r>
                        <a:rPr lang="en-US" sz="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Günü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dirty="0" smtClean="0"/>
                        <a:t>Otel misafirleri</a:t>
                      </a:r>
                      <a:r>
                        <a:rPr lang="en-US" sz="800" dirty="0" smtClean="0"/>
                        <a:t> ve çalışanları</a:t>
                      </a:r>
                      <a:endParaRPr lang="tr-TR" sz="8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Ağaçlandırma</a:t>
                      </a:r>
                      <a:r>
                        <a:rPr lang="en-US" sz="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yapan </a:t>
                      </a:r>
                      <a:r>
                        <a:rPr lang="en-US" sz="800" baseline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kuruluşlara</a:t>
                      </a:r>
                      <a:r>
                        <a:rPr lang="en-US" sz="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bağış ve </a:t>
                      </a:r>
                      <a:r>
                        <a:rPr lang="en-US" sz="800" baseline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Orman</a:t>
                      </a:r>
                      <a:r>
                        <a:rPr lang="en-US" sz="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800" baseline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Müdürlüğü</a:t>
                      </a:r>
                      <a:r>
                        <a:rPr lang="en-US" sz="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800" baseline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etkinliklerine</a:t>
                      </a:r>
                      <a:r>
                        <a:rPr lang="en-US" sz="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destek </a:t>
                      </a:r>
                      <a:r>
                        <a:rPr lang="en-US" sz="800" baseline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verilmesi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 </a:t>
                      </a:r>
                      <a:r>
                        <a:rPr lang="en-US" sz="8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Kasım</a:t>
                      </a:r>
                      <a:r>
                        <a:rPr lang="en-US" sz="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2026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National Tree Planting Day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dirty="0" smtClean="0"/>
                        <a:t>Hotel staff and guests</a:t>
                      </a:r>
                      <a:endParaRPr lang="tr-TR" sz="8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8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Donations to afforestation </a:t>
                      </a:r>
                      <a:r>
                        <a:rPr lang="en-US" sz="8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organisations</a:t>
                      </a:r>
                      <a:r>
                        <a:rPr lang="en-US" sz="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and support for Forestry Directorate activities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</a:t>
                      </a:r>
                      <a:r>
                        <a:rPr lang="en-US" sz="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November 2026</a:t>
                      </a:r>
                      <a:endParaRPr lang="tr-TR" sz="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20051279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004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402</Words>
  <Application>Microsoft Office PowerPoint</Application>
  <PresentationFormat>Widescreen</PresentationFormat>
  <Paragraphs>90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Times New Roman</vt:lpstr>
      <vt:lpstr>Verdana</vt:lpstr>
      <vt:lpstr>Wingdings 2</vt:lpstr>
      <vt:lpstr>Wingdings 3</vt:lpstr>
      <vt:lpstr>Kalabalık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Kubra Kartal ( Rixos Park Belek )</dc:creator>
  <cp:lastModifiedBy>Gizem Ugur ( Rixos Park Belek )</cp:lastModifiedBy>
  <cp:revision>12</cp:revision>
  <cp:lastPrinted>2025-04-17T12:08:50Z</cp:lastPrinted>
  <dcterms:created xsi:type="dcterms:W3CDTF">2023-12-05T13:42:24Z</dcterms:created>
  <dcterms:modified xsi:type="dcterms:W3CDTF">2025-11-27T13:31:48Z</dcterms:modified>
</cp:coreProperties>
</file>